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3" r:id="rId3"/>
    <p:sldId id="257" r:id="rId4"/>
    <p:sldId id="262" r:id="rId5"/>
    <p:sldId id="264" r:id="rId6"/>
    <p:sldId id="265" r:id="rId7"/>
    <p:sldId id="258" r:id="rId8"/>
    <p:sldId id="266" r:id="rId9"/>
    <p:sldId id="267" r:id="rId10"/>
    <p:sldId id="260" r:id="rId11"/>
    <p:sldId id="269" r:id="rId12"/>
    <p:sldId id="271" r:id="rId13"/>
    <p:sldId id="272" r:id="rId14"/>
    <p:sldId id="261" r:id="rId15"/>
    <p:sldId id="268" r:id="rId16"/>
    <p:sldId id="273" r:id="rId17"/>
    <p:sldId id="25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137"/>
    <p:restoredTop sz="78339"/>
  </p:normalViewPr>
  <p:slideViewPr>
    <p:cSldViewPr snapToGrid="0" snapToObjects="1">
      <p:cViewPr varScale="1">
        <p:scale>
          <a:sx n="72" d="100"/>
          <a:sy n="72" d="100"/>
        </p:scale>
        <p:origin x="6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166E4D-4BB2-C14F-9DE3-0B78DA14EEEC}" type="datetimeFigureOut">
              <a:rPr lang="en-US" smtClean="0"/>
              <a:t>6/24/18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1B4E6-6293-654A-BBF3-25C5CEA75703}" type="slidenum">
              <a:rPr lang="en-US" smtClean="0"/>
              <a:t>‹#›</a:t>
            </a:fld>
            <a:endParaRPr lang="en-US"/>
          </a:p>
        </p:txBody>
      </p:sp>
    </p:spTree>
    <p:extLst>
      <p:ext uri="{BB962C8B-B14F-4D97-AF65-F5344CB8AC3E}">
        <p14:creationId xmlns:p14="http://schemas.microsoft.com/office/powerpoint/2010/main" val="55494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en.wikipedia.org/wiki/Corypha_umbraculifera"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s://en.wikipedia.org/wiki/Corypha_umbraculifera"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Herbarium specimen</a:t>
            </a:r>
            <a:r>
              <a:rPr lang="en-US" baseline="0" dirty="0" smtClean="0"/>
              <a:t> – briefly discuss</a:t>
            </a:r>
          </a:p>
          <a:p>
            <a:r>
              <a:rPr lang="en-US" baseline="0" dirty="0" smtClean="0"/>
              <a:t>Plant press</a:t>
            </a:r>
          </a:p>
          <a:p>
            <a:r>
              <a:rPr lang="en-US" baseline="0" dirty="0" smtClean="0"/>
              <a:t>Hand lens</a:t>
            </a:r>
          </a:p>
          <a:p>
            <a:r>
              <a:rPr lang="en-US" baseline="0" dirty="0" smtClean="0"/>
              <a:t>Field guide</a:t>
            </a:r>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2</a:t>
            </a:fld>
            <a:endParaRPr lang="en-US"/>
          </a:p>
        </p:txBody>
      </p:sp>
    </p:spTree>
    <p:extLst>
      <p:ext uri="{BB962C8B-B14F-4D97-AF65-F5344CB8AC3E}">
        <p14:creationId xmlns:p14="http://schemas.microsoft.com/office/powerpoint/2010/main" val="1388941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Palm tree is a monocot, so that</a:t>
            </a:r>
            <a:r>
              <a:rPr lang="en-US" baseline="0" dirty="0" smtClean="0"/>
              <a:t> is largely why the stem is essentially the same width from the base to the tip. Monocots and dicots have a lot more differences (from the development of the embryo to the types of flowers) but we will focus on the stem growth here</a:t>
            </a:r>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12</a:t>
            </a:fld>
            <a:endParaRPr lang="en-US"/>
          </a:p>
        </p:txBody>
      </p:sp>
    </p:spTree>
    <p:extLst>
      <p:ext uri="{BB962C8B-B14F-4D97-AF65-F5344CB8AC3E}">
        <p14:creationId xmlns:p14="http://schemas.microsoft.com/office/powerpoint/2010/main" val="1731823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grass</a:t>
            </a:r>
            <a:r>
              <a:rPr lang="en-US" baseline="0" dirty="0" smtClean="0"/>
              <a:t> is also a monocot! All grasses are in the </a:t>
            </a:r>
            <a:r>
              <a:rPr lang="en-US" baseline="0" dirty="0" err="1" smtClean="0"/>
              <a:t>Poaceae</a:t>
            </a:r>
            <a:r>
              <a:rPr lang="en-US" baseline="0" dirty="0" smtClean="0"/>
              <a:t> family – point out the parallel leaf venation pattern</a:t>
            </a:r>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13</a:t>
            </a:fld>
            <a:endParaRPr lang="en-US"/>
          </a:p>
        </p:txBody>
      </p:sp>
    </p:spTree>
    <p:extLst>
      <p:ext uri="{BB962C8B-B14F-4D97-AF65-F5344CB8AC3E}">
        <p14:creationId xmlns:p14="http://schemas.microsoft.com/office/powerpoint/2010/main" val="129134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Opposite Trees in New England:</a:t>
            </a:r>
            <a:r>
              <a:rPr lang="en-US" baseline="0" dirty="0" smtClean="0"/>
              <a:t> Maples, Ash, Dogwood, Honeysuckle/Viburnum, and Horse Chestnut</a:t>
            </a:r>
          </a:p>
          <a:p>
            <a:r>
              <a:rPr lang="en-US" baseline="0" dirty="0" err="1" smtClean="0"/>
              <a:t>MADhorsehoney</a:t>
            </a:r>
            <a:r>
              <a:rPr lang="en-US" baseline="0" smtClean="0"/>
              <a:t> </a:t>
            </a:r>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14</a:t>
            </a:fld>
            <a:endParaRPr lang="en-US"/>
          </a:p>
        </p:txBody>
      </p:sp>
    </p:spTree>
    <p:extLst>
      <p:ext uri="{BB962C8B-B14F-4D97-AF65-F5344CB8AC3E}">
        <p14:creationId xmlns:p14="http://schemas.microsoft.com/office/powerpoint/2010/main" val="2022982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Opposite Trees in New England:</a:t>
            </a:r>
            <a:r>
              <a:rPr lang="en-US" baseline="0" dirty="0" smtClean="0"/>
              <a:t> Maples, Ash, Dogwood, Honeysuckle/Viburnum, and </a:t>
            </a:r>
            <a:r>
              <a:rPr lang="en-US" baseline="0" smtClean="0"/>
              <a:t>Horse Chestnut</a:t>
            </a:r>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15</a:t>
            </a:fld>
            <a:endParaRPr lang="en-US"/>
          </a:p>
        </p:txBody>
      </p:sp>
    </p:spTree>
    <p:extLst>
      <p:ext uri="{BB962C8B-B14F-4D97-AF65-F5344CB8AC3E}">
        <p14:creationId xmlns:p14="http://schemas.microsoft.com/office/powerpoint/2010/main" val="7042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 run through what a key looks like and how to use before splitting</a:t>
            </a:r>
            <a:r>
              <a:rPr lang="en-US" baseline="0" dirty="0" smtClean="0"/>
              <a:t> off </a:t>
            </a:r>
            <a:r>
              <a:rPr lang="en-US" baseline="0" smtClean="0"/>
              <a:t>into groups</a:t>
            </a:r>
            <a:endParaRPr lang="en-US"/>
          </a:p>
        </p:txBody>
      </p:sp>
      <p:sp>
        <p:nvSpPr>
          <p:cNvPr id="4" name="Slide Number Placeholder 3"/>
          <p:cNvSpPr>
            <a:spLocks noGrp="1"/>
          </p:cNvSpPr>
          <p:nvPr>
            <p:ph type="sldNum" sz="quarter" idx="10"/>
          </p:nvPr>
        </p:nvSpPr>
        <p:spPr/>
        <p:txBody>
          <a:bodyPr/>
          <a:lstStyle/>
          <a:p>
            <a:fld id="{F501B4E6-6293-654A-BBF3-25C5CEA75703}" type="slidenum">
              <a:rPr lang="en-US" smtClean="0"/>
              <a:t>16</a:t>
            </a:fld>
            <a:endParaRPr lang="en-US"/>
          </a:p>
        </p:txBody>
      </p:sp>
    </p:spTree>
    <p:extLst>
      <p:ext uri="{BB962C8B-B14F-4D97-AF65-F5344CB8AC3E}">
        <p14:creationId xmlns:p14="http://schemas.microsoft.com/office/powerpoint/2010/main" val="1563230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sz="1200" b="0" i="1" u="none" strike="noStrike" kern="1200" dirty="0" smtClean="0">
                <a:solidFill>
                  <a:schemeClr val="tx1"/>
                </a:solidFill>
                <a:effectLst/>
                <a:latin typeface="+mn-lt"/>
                <a:ea typeface="+mn-ea"/>
                <a:cs typeface="+mn-cs"/>
                <a:hlinkClick r:id="rId3"/>
              </a:rPr>
              <a:t>Corypha umbraculifera</a:t>
            </a:r>
            <a:r>
              <a:rPr lang="en-US" sz="1200" b="0" i="1"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or the </a:t>
            </a:r>
            <a:r>
              <a:rPr lang="en-US" sz="1200" b="0" i="0" u="none" strike="noStrike" kern="1200" dirty="0" err="1" smtClean="0">
                <a:solidFill>
                  <a:schemeClr val="tx1"/>
                </a:solidFill>
                <a:effectLst/>
                <a:latin typeface="+mn-lt"/>
                <a:ea typeface="+mn-ea"/>
                <a:cs typeface="+mn-cs"/>
              </a:rPr>
              <a:t>talipot</a:t>
            </a:r>
            <a:r>
              <a:rPr lang="en-US" sz="1200" b="0" i="0" u="none" strike="noStrike" kern="1200" dirty="0" smtClean="0">
                <a:solidFill>
                  <a:schemeClr val="tx1"/>
                </a:solidFill>
                <a:effectLst/>
                <a:latin typeface="+mn-lt"/>
                <a:ea typeface="+mn-ea"/>
                <a:cs typeface="+mn-cs"/>
              </a:rPr>
              <a:t> palm has the largest inflorescence</a:t>
            </a:r>
            <a:r>
              <a:rPr lang="en-US" sz="1200" b="0" i="0" u="none" strike="noStrike" kern="1200" baseline="0" dirty="0" smtClean="0">
                <a:solidFill>
                  <a:schemeClr val="tx1"/>
                </a:solidFill>
                <a:effectLst/>
                <a:latin typeface="+mn-lt"/>
                <a:ea typeface="+mn-ea"/>
                <a:cs typeface="+mn-cs"/>
              </a:rPr>
              <a:t> in the world but it’s branched)</a:t>
            </a:r>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17</a:t>
            </a:fld>
            <a:endParaRPr lang="en-US"/>
          </a:p>
        </p:txBody>
      </p:sp>
    </p:spTree>
    <p:extLst>
      <p:ext uri="{BB962C8B-B14F-4D97-AF65-F5344CB8AC3E}">
        <p14:creationId xmlns:p14="http://schemas.microsoft.com/office/powerpoint/2010/main" val="144326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300000 species of plants, vast majority are seed plants</a:t>
            </a:r>
          </a:p>
          <a:p>
            <a:r>
              <a:rPr lang="en-US" dirty="0" smtClean="0"/>
              <a:t>475M</a:t>
            </a:r>
            <a:r>
              <a:rPr lang="en-US" baseline="0" dirty="0" smtClean="0"/>
              <a:t> years old, first macroscopic 425MYA in Ireland </a:t>
            </a:r>
            <a:endParaRPr lang="en-US" dirty="0" smtClean="0"/>
          </a:p>
          <a:p>
            <a:r>
              <a:rPr lang="en-US" dirty="0" smtClean="0"/>
              <a:t>Baobabs: oldest</a:t>
            </a:r>
            <a:r>
              <a:rPr lang="en-US" baseline="0" dirty="0" smtClean="0"/>
              <a:t> known tree was 6,000 years old. Current is 1,700 years old</a:t>
            </a:r>
          </a:p>
          <a:p>
            <a:r>
              <a:rPr lang="en-US" baseline="0" dirty="0" smtClean="0"/>
              <a:t>Can store 32,000 gallons of water in their trunks! In order to endure harsh droughts</a:t>
            </a:r>
          </a:p>
          <a:p>
            <a:r>
              <a:rPr lang="en-US" baseline="0" dirty="0" smtClean="0"/>
              <a:t>6 African species and 1 Australian species – split was ~100 </a:t>
            </a:r>
            <a:r>
              <a:rPr lang="en-US" baseline="0" dirty="0" err="1" smtClean="0"/>
              <a:t>mya</a:t>
            </a:r>
            <a:r>
              <a:rPr lang="en-US" baseline="0" dirty="0" smtClean="0"/>
              <a:t> </a:t>
            </a:r>
          </a:p>
          <a:p>
            <a:r>
              <a:rPr lang="en-US" baseline="0" dirty="0" smtClean="0"/>
              <a:t>I can’t find when they originated!!!! More than 100 </a:t>
            </a:r>
            <a:r>
              <a:rPr lang="en-US" baseline="0" dirty="0" err="1" smtClean="0"/>
              <a:t>mya</a:t>
            </a:r>
            <a:r>
              <a:rPr lang="en-US" baseline="0" dirty="0" smtClean="0"/>
              <a:t> though!</a:t>
            </a:r>
          </a:p>
          <a:p>
            <a:endParaRPr lang="en-US" baseline="0" dirty="0" smtClean="0"/>
          </a:p>
          <a:p>
            <a:r>
              <a:rPr lang="en-US" baseline="0" dirty="0" smtClean="0"/>
              <a:t>Ginkgo from 270 </a:t>
            </a:r>
            <a:r>
              <a:rPr lang="en-US" baseline="0" dirty="0" err="1" smtClean="0"/>
              <a:t>mya</a:t>
            </a:r>
            <a:r>
              <a:rPr lang="en-US" baseline="0" dirty="0" smtClean="0"/>
              <a:t>!!! WILD!</a:t>
            </a:r>
          </a:p>
          <a:p>
            <a:endParaRPr lang="en-US" baseline="0" dirty="0" smtClean="0"/>
          </a:p>
          <a:p>
            <a:r>
              <a:rPr lang="en-US" baseline="0" dirty="0" smtClean="0"/>
              <a:t>Titan arum is the largest unbranched inflorescence in the world (can reach over 10 </a:t>
            </a:r>
            <a:r>
              <a:rPr lang="en-US" baseline="0" dirty="0" err="1" smtClean="0"/>
              <a:t>ft</a:t>
            </a:r>
            <a:r>
              <a:rPr lang="en-US" baseline="0" dirty="0" smtClean="0"/>
              <a:t> tall!) – known for it’s corpse or carcass odor – pictures may be best! Usually only omits at night to attract beetle pollinators or flesh flies. The inflorescence is often ~100degF to attract these pollinators!!!</a:t>
            </a:r>
          </a:p>
          <a:p>
            <a:r>
              <a:rPr lang="en-US" baseline="0" dirty="0" smtClean="0"/>
              <a:t> (</a:t>
            </a:r>
            <a:r>
              <a:rPr lang="en-US" sz="1200" b="0" i="1" u="none" strike="noStrike" kern="1200" dirty="0" smtClean="0">
                <a:solidFill>
                  <a:schemeClr val="tx1"/>
                </a:solidFill>
                <a:effectLst/>
                <a:latin typeface="+mn-lt"/>
                <a:ea typeface="+mn-ea"/>
                <a:cs typeface="+mn-cs"/>
                <a:hlinkClick r:id="rId3"/>
              </a:rPr>
              <a:t>Corypha umbraculifera</a:t>
            </a:r>
            <a:r>
              <a:rPr lang="en-US" sz="1200" b="0" i="1" u="none" strike="noStrike" kern="1200" dirty="0" smtClean="0">
                <a:solidFill>
                  <a:schemeClr val="tx1"/>
                </a:solidFill>
                <a:effectLst/>
                <a:latin typeface="+mn-lt"/>
                <a:ea typeface="+mn-ea"/>
                <a:cs typeface="+mn-cs"/>
              </a:rPr>
              <a:t> or the </a:t>
            </a:r>
            <a:r>
              <a:rPr lang="en-US" sz="1200" b="0" i="1" u="none" strike="noStrike" kern="1200" dirty="0" err="1" smtClean="0">
                <a:solidFill>
                  <a:schemeClr val="tx1"/>
                </a:solidFill>
                <a:effectLst/>
                <a:latin typeface="+mn-lt"/>
                <a:ea typeface="+mn-ea"/>
                <a:cs typeface="+mn-cs"/>
              </a:rPr>
              <a:t>talipot</a:t>
            </a:r>
            <a:r>
              <a:rPr lang="en-US" sz="1200" b="0" i="1" u="none" strike="noStrike" kern="1200" dirty="0" smtClean="0">
                <a:solidFill>
                  <a:schemeClr val="tx1"/>
                </a:solidFill>
                <a:effectLst/>
                <a:latin typeface="+mn-lt"/>
                <a:ea typeface="+mn-ea"/>
                <a:cs typeface="+mn-cs"/>
              </a:rPr>
              <a:t> palm has the largest inflorescence</a:t>
            </a:r>
            <a:r>
              <a:rPr lang="en-US" sz="1200" b="0" i="1" u="none" strike="noStrike" kern="1200" baseline="0" dirty="0" smtClean="0">
                <a:solidFill>
                  <a:schemeClr val="tx1"/>
                </a:solidFill>
                <a:effectLst/>
                <a:latin typeface="+mn-lt"/>
                <a:ea typeface="+mn-ea"/>
                <a:cs typeface="+mn-cs"/>
              </a:rPr>
              <a:t> in the world but it’s branched)</a:t>
            </a:r>
            <a:endParaRPr lang="en-US" baseline="0" dirty="0" smtClean="0"/>
          </a:p>
        </p:txBody>
      </p:sp>
      <p:sp>
        <p:nvSpPr>
          <p:cNvPr id="4" name="Slide Number Placeholder 3"/>
          <p:cNvSpPr>
            <a:spLocks noGrp="1"/>
          </p:cNvSpPr>
          <p:nvPr>
            <p:ph type="sldNum" sz="quarter" idx="10"/>
          </p:nvPr>
        </p:nvSpPr>
        <p:spPr/>
        <p:txBody>
          <a:bodyPr/>
          <a:lstStyle/>
          <a:p>
            <a:fld id="{F501B4E6-6293-654A-BBF3-25C5CEA75703}" type="slidenum">
              <a:rPr lang="en-US" smtClean="0"/>
              <a:t>3</a:t>
            </a:fld>
            <a:endParaRPr lang="en-US"/>
          </a:p>
        </p:txBody>
      </p:sp>
    </p:spTree>
    <p:extLst>
      <p:ext uri="{BB962C8B-B14F-4D97-AF65-F5344CB8AC3E}">
        <p14:creationId xmlns:p14="http://schemas.microsoft.com/office/powerpoint/2010/main" val="47123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Paleolithic</a:t>
            </a:r>
            <a:r>
              <a:rPr lang="en-US" baseline="0" dirty="0" smtClean="0"/>
              <a:t> 3 million years ago – 12000 years ago</a:t>
            </a:r>
            <a:endParaRPr lang="en-US" dirty="0" smtClean="0"/>
          </a:p>
          <a:p>
            <a:r>
              <a:rPr lang="en-US" dirty="0" smtClean="0"/>
              <a:t>Neolithic:</a:t>
            </a:r>
            <a:r>
              <a:rPr lang="en-US" baseline="0" dirty="0" smtClean="0"/>
              <a:t> beginning of domestication of plants, people start to understand how plants grow and develop and led to irrigation and eventually deforestation</a:t>
            </a:r>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4</a:t>
            </a:fld>
            <a:endParaRPr lang="en-US"/>
          </a:p>
        </p:txBody>
      </p:sp>
    </p:spTree>
    <p:extLst>
      <p:ext uri="{BB962C8B-B14F-4D97-AF65-F5344CB8AC3E}">
        <p14:creationId xmlns:p14="http://schemas.microsoft.com/office/powerpoint/2010/main" val="69581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17</a:t>
            </a:r>
            <a:r>
              <a:rPr lang="en-US" baseline="30000" dirty="0" smtClean="0"/>
              <a:t>th</a:t>
            </a:r>
            <a:r>
              <a:rPr lang="en-US" dirty="0" smtClean="0"/>
              <a:t> century – scientific</a:t>
            </a:r>
            <a:r>
              <a:rPr lang="en-US" baseline="0" dirty="0" smtClean="0"/>
              <a:t> method </a:t>
            </a:r>
          </a:p>
          <a:p>
            <a:r>
              <a:rPr lang="en-US" dirty="0" smtClean="0"/>
              <a:t>Carl Linnaeus</a:t>
            </a:r>
            <a:r>
              <a:rPr lang="en-US" baseline="0" dirty="0" smtClean="0"/>
              <a:t>’s first voyage was to Lapland at the age of 25 (1732) – pictured above after the journey wearing traditional dress of the Sami people </a:t>
            </a:r>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5</a:t>
            </a:fld>
            <a:endParaRPr lang="en-US"/>
          </a:p>
        </p:txBody>
      </p:sp>
    </p:spTree>
    <p:extLst>
      <p:ext uri="{BB962C8B-B14F-4D97-AF65-F5344CB8AC3E}">
        <p14:creationId xmlns:p14="http://schemas.microsoft.com/office/powerpoint/2010/main" val="198616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Farrers</a:t>
            </a:r>
            <a:r>
              <a:rPr lang="en-US" dirty="0" smtClean="0"/>
              <a:t> took seeds from an expedition to China, loaded them in a shotgun and shot them across a</a:t>
            </a:r>
            <a:r>
              <a:rPr lang="en-US" baseline="0" dirty="0" smtClean="0"/>
              <a:t> rock cliff and gorge beside his family home, creating a beautiful rock garden full of rhododendrons and lilacs</a:t>
            </a:r>
          </a:p>
          <a:p>
            <a:endParaRPr lang="en-US" baseline="0" dirty="0" smtClean="0"/>
          </a:p>
          <a:p>
            <a:r>
              <a:rPr lang="en-US" baseline="0" dirty="0" smtClean="0"/>
              <a:t>Forrest collected over 31,000 specimens from China and discovered over 1,200 new plant species! Nearly died on numerous expeditions until dying of heart attack during an expedition to </a:t>
            </a:r>
            <a:r>
              <a:rPr lang="en-US" baseline="0" dirty="0" err="1" smtClean="0"/>
              <a:t>Tengyueh</a:t>
            </a:r>
            <a:endParaRPr lang="en-US" baseline="0" dirty="0" smtClean="0"/>
          </a:p>
          <a:p>
            <a:endParaRPr lang="en-US" baseline="0" dirty="0" smtClean="0"/>
          </a:p>
          <a:p>
            <a:r>
              <a:rPr lang="en-US" baseline="0" dirty="0" smtClean="0"/>
              <a:t>Talk about a plant press here – how to preserve specimens to be used for a herbarium later</a:t>
            </a:r>
          </a:p>
          <a:p>
            <a:r>
              <a:rPr lang="en-US" baseline="0" dirty="0" smtClean="0"/>
              <a:t>Herbarium: essentially a museum for plants</a:t>
            </a:r>
          </a:p>
          <a:p>
            <a:r>
              <a:rPr lang="en-US" baseline="0" dirty="0" smtClean="0"/>
              <a:t>	Back in the day, thought to be useful for understanding our flora but now we can use herbarium specimens to track climate change</a:t>
            </a:r>
          </a:p>
          <a:p>
            <a:r>
              <a:rPr lang="en-US" baseline="0" dirty="0" smtClean="0"/>
              <a:t>	some phenologists use specimens to see what plants flowered or leafed out, others use them for tracking types of herbivory and how the 	intensity of herbivory has changed over time. Also useful for assessing ranges of species, introduction of invasive species, and having a record 	of species that have gone extinct</a:t>
            </a:r>
          </a:p>
        </p:txBody>
      </p:sp>
      <p:sp>
        <p:nvSpPr>
          <p:cNvPr id="4" name="Slide Number Placeholder 3"/>
          <p:cNvSpPr>
            <a:spLocks noGrp="1"/>
          </p:cNvSpPr>
          <p:nvPr>
            <p:ph type="sldNum" sz="quarter" idx="10"/>
          </p:nvPr>
        </p:nvSpPr>
        <p:spPr/>
        <p:txBody>
          <a:bodyPr/>
          <a:lstStyle/>
          <a:p>
            <a:fld id="{F501B4E6-6293-654A-BBF3-25C5CEA75703}" type="slidenum">
              <a:rPr lang="en-US" smtClean="0"/>
              <a:t>6</a:t>
            </a:fld>
            <a:endParaRPr lang="en-US"/>
          </a:p>
        </p:txBody>
      </p:sp>
    </p:spTree>
    <p:extLst>
      <p:ext uri="{BB962C8B-B14F-4D97-AF65-F5344CB8AC3E}">
        <p14:creationId xmlns:p14="http://schemas.microsoft.com/office/powerpoint/2010/main" val="1924779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Carl Linnaeus is known</a:t>
            </a:r>
            <a:r>
              <a:rPr lang="en-US" baseline="0" dirty="0" smtClean="0"/>
              <a:t> as the ”father of modern taxonomy” – which is the classification of organisms. He is the creator of binomial nomenclature (e.g. </a:t>
            </a:r>
            <a:r>
              <a:rPr lang="en-US" i="1" baseline="0" dirty="0" smtClean="0"/>
              <a:t>Fagus </a:t>
            </a:r>
            <a:r>
              <a:rPr lang="en-US" i="1" baseline="0" dirty="0" err="1" smtClean="0"/>
              <a:t>grandifolia</a:t>
            </a:r>
            <a:r>
              <a:rPr lang="en-US" i="0" baseline="0" dirty="0" smtClean="0"/>
              <a:t>) and he wrote most of his work in Latin</a:t>
            </a:r>
          </a:p>
          <a:p>
            <a:r>
              <a:rPr lang="en-US" i="0" baseline="0" dirty="0" smtClean="0"/>
              <a:t>And would sign his name </a:t>
            </a:r>
            <a:r>
              <a:rPr lang="la-Latn" sz="1200" b="1" i="1" u="none" strike="noStrike" kern="1200" dirty="0" smtClean="0">
                <a:solidFill>
                  <a:schemeClr val="tx1"/>
                </a:solidFill>
                <a:effectLst/>
                <a:latin typeface="+mn-lt"/>
                <a:ea typeface="+mn-ea"/>
                <a:cs typeface="+mn-cs"/>
              </a:rPr>
              <a:t>Carolus Linnæus</a:t>
            </a:r>
            <a:r>
              <a:rPr lang="la-Latn" sz="1200" b="0" i="1" u="none" strike="noStrike" kern="1200" dirty="0" smtClean="0">
                <a:solidFill>
                  <a:schemeClr val="tx1"/>
                </a:solidFill>
                <a:effectLst/>
                <a:latin typeface="+mn-lt"/>
                <a:ea typeface="+mn-ea"/>
                <a:cs typeface="+mn-cs"/>
              </a:rPr>
              <a:t>,</a:t>
            </a:r>
            <a:r>
              <a:rPr lang="la-Latn" sz="1200" b="0" i="1" u="none" strike="noStrike" kern="1200" baseline="0" dirty="0" smtClean="0">
                <a:solidFill>
                  <a:schemeClr val="tx1"/>
                </a:solidFill>
                <a:effectLst/>
                <a:latin typeface="+mn-lt"/>
                <a:ea typeface="+mn-ea"/>
                <a:cs typeface="+mn-cs"/>
              </a:rPr>
              <a:t> </a:t>
            </a:r>
            <a:r>
              <a:rPr lang="la-Latn" sz="1200" b="0" i="0" u="none" strike="noStrike" kern="1200" baseline="0" dirty="0" smtClean="0">
                <a:solidFill>
                  <a:schemeClr val="tx1"/>
                </a:solidFill>
                <a:effectLst/>
                <a:latin typeface="+mn-lt"/>
                <a:ea typeface="+mn-ea"/>
                <a:cs typeface="+mn-cs"/>
              </a:rPr>
              <a:t>adopting the binomial nomenclature method. His original name was Carl von Linnê</a:t>
            </a:r>
          </a:p>
          <a:p>
            <a:endParaRPr lang="la-Latn" sz="1200" b="0" i="0" u="none" strike="noStrike" kern="1200" baseline="0" dirty="0" smtClean="0">
              <a:solidFill>
                <a:schemeClr val="tx1"/>
              </a:solidFill>
              <a:effectLst/>
              <a:latin typeface="+mn-lt"/>
              <a:ea typeface="+mn-ea"/>
              <a:cs typeface="+mn-cs"/>
            </a:endParaRPr>
          </a:p>
          <a:p>
            <a:r>
              <a:rPr lang="la-Latn" sz="1200" b="0" i="0" u="none" strike="noStrike" kern="1200" baseline="0" dirty="0" smtClean="0">
                <a:solidFill>
                  <a:schemeClr val="tx1"/>
                </a:solidFill>
                <a:effectLst/>
                <a:latin typeface="+mn-lt"/>
                <a:ea typeface="+mn-ea"/>
                <a:cs typeface="+mn-cs"/>
              </a:rPr>
              <a:t>In those days, taxonomists used physical, morphological features to identify species and the classify them. Now, we integrate DNA barcoding and genetics, which has brought to light mistakes made in past trees</a:t>
            </a:r>
          </a:p>
          <a:p>
            <a:r>
              <a:rPr lang="la-Latn" sz="1200" b="0" i="0" u="none" strike="noStrike" kern="1200" baseline="0" dirty="0" smtClean="0">
                <a:solidFill>
                  <a:schemeClr val="tx1"/>
                </a:solidFill>
                <a:effectLst/>
                <a:latin typeface="+mn-lt"/>
                <a:ea typeface="+mn-ea"/>
                <a:cs typeface="+mn-cs"/>
              </a:rPr>
              <a:t>One example where genetics are essential around here is diciphering between the Red Oak (</a:t>
            </a:r>
            <a:r>
              <a:rPr lang="la-Latn" sz="1200" b="0" i="1" u="none" strike="noStrike" kern="1200" baseline="0" dirty="0" smtClean="0">
                <a:solidFill>
                  <a:schemeClr val="tx1"/>
                </a:solidFill>
                <a:effectLst/>
                <a:latin typeface="+mn-lt"/>
                <a:ea typeface="+mn-ea"/>
                <a:cs typeface="+mn-cs"/>
              </a:rPr>
              <a:t>Quercus rubra</a:t>
            </a:r>
            <a:r>
              <a:rPr lang="la-Latn" sz="1200" b="0" i="0" u="none" strike="noStrike" kern="1200" baseline="0" dirty="0" smtClean="0">
                <a:solidFill>
                  <a:schemeClr val="tx1"/>
                </a:solidFill>
                <a:effectLst/>
                <a:latin typeface="+mn-lt"/>
                <a:ea typeface="+mn-ea"/>
                <a:cs typeface="+mn-cs"/>
              </a:rPr>
              <a:t>) and the Black Oak (</a:t>
            </a:r>
            <a:r>
              <a:rPr lang="la-Latn" sz="1200" b="0" i="1" u="none" strike="noStrike" kern="1200" baseline="0" dirty="0" smtClean="0">
                <a:solidFill>
                  <a:schemeClr val="tx1"/>
                </a:solidFill>
                <a:effectLst/>
                <a:latin typeface="+mn-lt"/>
                <a:ea typeface="+mn-ea"/>
                <a:cs typeface="+mn-cs"/>
              </a:rPr>
              <a:t>Quercus velutina</a:t>
            </a:r>
            <a:r>
              <a:rPr lang="la-Latn" sz="1200" b="0" i="0" u="none" strike="noStrike" kern="1200" baseline="0" dirty="0" smtClean="0">
                <a:solidFill>
                  <a:schemeClr val="tx1"/>
                </a:solidFill>
                <a:effectLst/>
                <a:latin typeface="+mn-lt"/>
                <a:ea typeface="+mn-ea"/>
                <a:cs typeface="+mn-cs"/>
              </a:rPr>
              <a:t>)</a:t>
            </a:r>
            <a:endParaRPr lang="en-US" dirty="0" smtClean="0"/>
          </a:p>
          <a:p>
            <a:endParaRPr lang="en-US" dirty="0" smtClean="0"/>
          </a:p>
          <a:p>
            <a:r>
              <a:rPr lang="en-US" dirty="0" smtClean="0"/>
              <a:t>We will focus on Dicots</a:t>
            </a:r>
            <a:r>
              <a:rPr lang="en-US" baseline="0" dirty="0" smtClean="0"/>
              <a:t> (or deciduous trees)</a:t>
            </a:r>
            <a:endParaRPr lang="en-US" dirty="0" smtClean="0"/>
          </a:p>
          <a:p>
            <a:endParaRPr lang="en-US" dirty="0" smtClean="0"/>
          </a:p>
          <a:p>
            <a:r>
              <a:rPr lang="en-US" dirty="0" smtClean="0"/>
              <a:t>Point out conifers</a:t>
            </a:r>
            <a:r>
              <a:rPr lang="en-US" baseline="0" dirty="0" smtClean="0"/>
              <a:t> and cycads here to show how much older gymnosperms are than angiosperms and that there is separation on the tree which shows why they are so different looking </a:t>
            </a:r>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7</a:t>
            </a:fld>
            <a:endParaRPr lang="en-US"/>
          </a:p>
        </p:txBody>
      </p:sp>
    </p:spTree>
    <p:extLst>
      <p:ext uri="{BB962C8B-B14F-4D97-AF65-F5344CB8AC3E}">
        <p14:creationId xmlns:p14="http://schemas.microsoft.com/office/powerpoint/2010/main" val="154749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a:t>
            </a:r>
            <a:r>
              <a:rPr lang="en-US" baseline="0" dirty="0" smtClean="0"/>
              <a:t> Evolutionarily Distinct and Globally Endangered </a:t>
            </a:r>
          </a:p>
          <a:p>
            <a:r>
              <a:rPr lang="en-US" baseline="0" dirty="0" err="1" smtClean="0"/>
              <a:t>Handleys</a:t>
            </a:r>
            <a:r>
              <a:rPr lang="en-US" baseline="0" dirty="0" smtClean="0"/>
              <a:t> slender mouse opossum </a:t>
            </a:r>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8</a:t>
            </a:fld>
            <a:endParaRPr lang="en-US"/>
          </a:p>
        </p:txBody>
      </p:sp>
    </p:spTree>
    <p:extLst>
      <p:ext uri="{BB962C8B-B14F-4D97-AF65-F5344CB8AC3E}">
        <p14:creationId xmlns:p14="http://schemas.microsoft.com/office/powerpoint/2010/main" val="122383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Poison</a:t>
            </a:r>
            <a:r>
              <a:rPr lang="en-US" baseline="0" dirty="0" smtClean="0"/>
              <a:t> Ivy! Talk about this here and make sure everyone feels comfortable with what it looks like. </a:t>
            </a:r>
          </a:p>
          <a:p>
            <a:endParaRPr lang="en-US" baseline="0" dirty="0" smtClean="0"/>
          </a:p>
          <a:p>
            <a:r>
              <a:rPr lang="en-US" baseline="0" dirty="0" smtClean="0"/>
              <a:t>And then use this opportunity to talk about the ticks this year. Stress the number and intensity of them and to make sure everyone checks themselves and their dogs after even walking through the arboretum. </a:t>
            </a:r>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9</a:t>
            </a:fld>
            <a:endParaRPr lang="en-US"/>
          </a:p>
        </p:txBody>
      </p:sp>
    </p:spTree>
    <p:extLst>
      <p:ext uri="{BB962C8B-B14F-4D97-AF65-F5344CB8AC3E}">
        <p14:creationId xmlns:p14="http://schemas.microsoft.com/office/powerpoint/2010/main" val="1178224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Beechs</a:t>
            </a:r>
            <a:r>
              <a:rPr lang="en-US" dirty="0" smtClean="0"/>
              <a:t> and Oaks often </a:t>
            </a:r>
            <a:endParaRPr lang="en-US" dirty="0"/>
          </a:p>
        </p:txBody>
      </p:sp>
      <p:sp>
        <p:nvSpPr>
          <p:cNvPr id="4" name="Slide Number Placeholder 3"/>
          <p:cNvSpPr>
            <a:spLocks noGrp="1"/>
          </p:cNvSpPr>
          <p:nvPr>
            <p:ph type="sldNum" sz="quarter" idx="10"/>
          </p:nvPr>
        </p:nvSpPr>
        <p:spPr/>
        <p:txBody>
          <a:bodyPr/>
          <a:lstStyle/>
          <a:p>
            <a:fld id="{F501B4E6-6293-654A-BBF3-25C5CEA75703}" type="slidenum">
              <a:rPr lang="en-US" smtClean="0"/>
              <a:t>10</a:t>
            </a:fld>
            <a:endParaRPr lang="en-US"/>
          </a:p>
        </p:txBody>
      </p:sp>
    </p:spTree>
    <p:extLst>
      <p:ext uri="{BB962C8B-B14F-4D97-AF65-F5344CB8AC3E}">
        <p14:creationId xmlns:p14="http://schemas.microsoft.com/office/powerpoint/2010/main" val="1151242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48C59A-F873-9643-AAF4-579588CB63A3}" type="datetimeFigureOut">
              <a:rPr lang="en-US" smtClean="0"/>
              <a:t>6/24/18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E92A2-8436-EF4B-A42C-9366E5414D36}" type="slidenum">
              <a:rPr lang="en-US" smtClean="0"/>
              <a:t>‹#›</a:t>
            </a:fld>
            <a:endParaRPr lang="en-US"/>
          </a:p>
        </p:txBody>
      </p:sp>
    </p:spTree>
    <p:extLst>
      <p:ext uri="{BB962C8B-B14F-4D97-AF65-F5344CB8AC3E}">
        <p14:creationId xmlns:p14="http://schemas.microsoft.com/office/powerpoint/2010/main" val="1529895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48C59A-F873-9643-AAF4-579588CB63A3}" type="datetimeFigureOut">
              <a:rPr lang="en-US" smtClean="0"/>
              <a:t>6/24/18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E92A2-8436-EF4B-A42C-9366E5414D36}" type="slidenum">
              <a:rPr lang="en-US" smtClean="0"/>
              <a:t>‹#›</a:t>
            </a:fld>
            <a:endParaRPr lang="en-US"/>
          </a:p>
        </p:txBody>
      </p:sp>
    </p:spTree>
    <p:extLst>
      <p:ext uri="{BB962C8B-B14F-4D97-AF65-F5344CB8AC3E}">
        <p14:creationId xmlns:p14="http://schemas.microsoft.com/office/powerpoint/2010/main" val="400067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48C59A-F873-9643-AAF4-579588CB63A3}" type="datetimeFigureOut">
              <a:rPr lang="en-US" smtClean="0"/>
              <a:t>6/24/18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E92A2-8436-EF4B-A42C-9366E5414D36}" type="slidenum">
              <a:rPr lang="en-US" smtClean="0"/>
              <a:t>‹#›</a:t>
            </a:fld>
            <a:endParaRPr lang="en-US"/>
          </a:p>
        </p:txBody>
      </p:sp>
    </p:spTree>
    <p:extLst>
      <p:ext uri="{BB962C8B-B14F-4D97-AF65-F5344CB8AC3E}">
        <p14:creationId xmlns:p14="http://schemas.microsoft.com/office/powerpoint/2010/main" val="16359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48C59A-F873-9643-AAF4-579588CB63A3}" type="datetimeFigureOut">
              <a:rPr lang="en-US" smtClean="0"/>
              <a:t>6/24/18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E92A2-8436-EF4B-A42C-9366E5414D36}" type="slidenum">
              <a:rPr lang="en-US" smtClean="0"/>
              <a:t>‹#›</a:t>
            </a:fld>
            <a:endParaRPr lang="en-US"/>
          </a:p>
        </p:txBody>
      </p:sp>
    </p:spTree>
    <p:extLst>
      <p:ext uri="{BB962C8B-B14F-4D97-AF65-F5344CB8AC3E}">
        <p14:creationId xmlns:p14="http://schemas.microsoft.com/office/powerpoint/2010/main" val="112406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48C59A-F873-9643-AAF4-579588CB63A3}" type="datetimeFigureOut">
              <a:rPr lang="en-US" smtClean="0"/>
              <a:t>6/24/18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E92A2-8436-EF4B-A42C-9366E5414D36}" type="slidenum">
              <a:rPr lang="en-US" smtClean="0"/>
              <a:t>‹#›</a:t>
            </a:fld>
            <a:endParaRPr lang="en-US"/>
          </a:p>
        </p:txBody>
      </p:sp>
    </p:spTree>
    <p:extLst>
      <p:ext uri="{BB962C8B-B14F-4D97-AF65-F5344CB8AC3E}">
        <p14:creationId xmlns:p14="http://schemas.microsoft.com/office/powerpoint/2010/main" val="72461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48C59A-F873-9643-AAF4-579588CB63A3}" type="datetimeFigureOut">
              <a:rPr lang="en-US" smtClean="0"/>
              <a:t>6/24/18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AE92A2-8436-EF4B-A42C-9366E5414D36}" type="slidenum">
              <a:rPr lang="en-US" smtClean="0"/>
              <a:t>‹#›</a:t>
            </a:fld>
            <a:endParaRPr lang="en-US"/>
          </a:p>
        </p:txBody>
      </p:sp>
    </p:spTree>
    <p:extLst>
      <p:ext uri="{BB962C8B-B14F-4D97-AF65-F5344CB8AC3E}">
        <p14:creationId xmlns:p14="http://schemas.microsoft.com/office/powerpoint/2010/main" val="145449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48C59A-F873-9643-AAF4-579588CB63A3}" type="datetimeFigureOut">
              <a:rPr lang="en-US" smtClean="0"/>
              <a:t>6/24/18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AE92A2-8436-EF4B-A42C-9366E5414D36}" type="slidenum">
              <a:rPr lang="en-US" smtClean="0"/>
              <a:t>‹#›</a:t>
            </a:fld>
            <a:endParaRPr lang="en-US"/>
          </a:p>
        </p:txBody>
      </p:sp>
    </p:spTree>
    <p:extLst>
      <p:ext uri="{BB962C8B-B14F-4D97-AF65-F5344CB8AC3E}">
        <p14:creationId xmlns:p14="http://schemas.microsoft.com/office/powerpoint/2010/main" val="726986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48C59A-F873-9643-AAF4-579588CB63A3}" type="datetimeFigureOut">
              <a:rPr lang="en-US" smtClean="0"/>
              <a:t>6/24/18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AE92A2-8436-EF4B-A42C-9366E5414D36}" type="slidenum">
              <a:rPr lang="en-US" smtClean="0"/>
              <a:t>‹#›</a:t>
            </a:fld>
            <a:endParaRPr lang="en-US"/>
          </a:p>
        </p:txBody>
      </p:sp>
    </p:spTree>
    <p:extLst>
      <p:ext uri="{BB962C8B-B14F-4D97-AF65-F5344CB8AC3E}">
        <p14:creationId xmlns:p14="http://schemas.microsoft.com/office/powerpoint/2010/main" val="1425301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48C59A-F873-9643-AAF4-579588CB63A3}" type="datetimeFigureOut">
              <a:rPr lang="en-US" smtClean="0"/>
              <a:t>6/24/18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AE92A2-8436-EF4B-A42C-9366E5414D36}" type="slidenum">
              <a:rPr lang="en-US" smtClean="0"/>
              <a:t>‹#›</a:t>
            </a:fld>
            <a:endParaRPr lang="en-US"/>
          </a:p>
        </p:txBody>
      </p:sp>
    </p:spTree>
    <p:extLst>
      <p:ext uri="{BB962C8B-B14F-4D97-AF65-F5344CB8AC3E}">
        <p14:creationId xmlns:p14="http://schemas.microsoft.com/office/powerpoint/2010/main" val="2010451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48C59A-F873-9643-AAF4-579588CB63A3}" type="datetimeFigureOut">
              <a:rPr lang="en-US" smtClean="0"/>
              <a:t>6/24/18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AE92A2-8436-EF4B-A42C-9366E5414D36}" type="slidenum">
              <a:rPr lang="en-US" smtClean="0"/>
              <a:t>‹#›</a:t>
            </a:fld>
            <a:endParaRPr lang="en-US"/>
          </a:p>
        </p:txBody>
      </p:sp>
    </p:spTree>
    <p:extLst>
      <p:ext uri="{BB962C8B-B14F-4D97-AF65-F5344CB8AC3E}">
        <p14:creationId xmlns:p14="http://schemas.microsoft.com/office/powerpoint/2010/main" val="1148473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48C59A-F873-9643-AAF4-579588CB63A3}" type="datetimeFigureOut">
              <a:rPr lang="en-US" smtClean="0"/>
              <a:t>6/24/18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AE92A2-8436-EF4B-A42C-9366E5414D36}" type="slidenum">
              <a:rPr lang="en-US" smtClean="0"/>
              <a:t>‹#›</a:t>
            </a:fld>
            <a:endParaRPr lang="en-US"/>
          </a:p>
        </p:txBody>
      </p:sp>
    </p:spTree>
    <p:extLst>
      <p:ext uri="{BB962C8B-B14F-4D97-AF65-F5344CB8AC3E}">
        <p14:creationId xmlns:p14="http://schemas.microsoft.com/office/powerpoint/2010/main" val="8143222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2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8C59A-F873-9643-AAF4-579588CB63A3}" type="datetimeFigureOut">
              <a:rPr lang="en-US" smtClean="0"/>
              <a:t>6/24/18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E92A2-8436-EF4B-A42C-9366E5414D36}" type="slidenum">
              <a:rPr lang="en-US" smtClean="0"/>
              <a:t>‹#›</a:t>
            </a:fld>
            <a:endParaRPr lang="en-US"/>
          </a:p>
        </p:txBody>
      </p:sp>
    </p:spTree>
    <p:extLst>
      <p:ext uri="{BB962C8B-B14F-4D97-AF65-F5344CB8AC3E}">
        <p14:creationId xmlns:p14="http://schemas.microsoft.com/office/powerpoint/2010/main" val="2101193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1" Type="http://schemas.openxmlformats.org/officeDocument/2006/relationships/slideLayout" Target="../slideLayouts/slideLayout7.xml"/><Relationship Id="rId2" Type="http://schemas.openxmlformats.org/officeDocument/2006/relationships/image" Target="../media/image3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6.tiff"/></Relationships>
</file>

<file path=ppt/slides/_rels/slide13.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tiff"/><Relationship Id="rId6" Type="http://schemas.openxmlformats.org/officeDocument/2006/relationships/image" Target="../media/image40.tiff"/><Relationship Id="rId7" Type="http://schemas.openxmlformats.org/officeDocument/2006/relationships/image" Target="../media/image41.tiff"/><Relationship Id="rId8" Type="http://schemas.openxmlformats.org/officeDocument/2006/relationships/image" Target="../media/image42.tif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6.tiff"/><Relationship Id="rId5" Type="http://schemas.openxmlformats.org/officeDocument/2006/relationships/image" Target="../media/image47.tiff"/><Relationship Id="rId6" Type="http://schemas.openxmlformats.org/officeDocument/2006/relationships/image" Target="../media/image48.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cchamberlain@g.harvard.edu" TargetMode="Externa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tif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40563"/>
            <a:ext cx="9144000" cy="2387600"/>
          </a:xfrm>
        </p:spPr>
        <p:txBody>
          <a:bodyPr/>
          <a:lstStyle/>
          <a:p>
            <a:r>
              <a:rPr lang="en-US" b="1" dirty="0" smtClean="0">
                <a:solidFill>
                  <a:schemeClr val="tx2">
                    <a:lumMod val="50000"/>
                  </a:schemeClr>
                </a:solidFill>
              </a:rPr>
              <a:t>Tree Identification Primer</a:t>
            </a:r>
            <a:endParaRPr lang="en-US" b="1" dirty="0">
              <a:solidFill>
                <a:schemeClr val="tx2">
                  <a:lumMod val="50000"/>
                </a:schemeClr>
              </a:solidFill>
            </a:endParaRPr>
          </a:p>
        </p:txBody>
      </p:sp>
      <p:sp>
        <p:nvSpPr>
          <p:cNvPr id="3" name="Subtitle 2"/>
          <p:cNvSpPr>
            <a:spLocks noGrp="1"/>
          </p:cNvSpPr>
          <p:nvPr>
            <p:ph type="subTitle" idx="1"/>
          </p:nvPr>
        </p:nvSpPr>
        <p:spPr>
          <a:xfrm>
            <a:off x="1524000" y="3495282"/>
            <a:ext cx="9144000" cy="1655762"/>
          </a:xfrm>
        </p:spPr>
        <p:txBody>
          <a:bodyPr/>
          <a:lstStyle/>
          <a:p>
            <a:r>
              <a:rPr lang="en-US" b="1" dirty="0" smtClean="0">
                <a:solidFill>
                  <a:schemeClr val="tx2">
                    <a:lumMod val="50000"/>
                  </a:schemeClr>
                </a:solidFill>
              </a:rPr>
              <a:t>Wayne Daly &amp; </a:t>
            </a:r>
            <a:r>
              <a:rPr lang="en-US" b="1" smtClean="0">
                <a:solidFill>
                  <a:schemeClr val="tx2">
                    <a:lumMod val="50000"/>
                  </a:schemeClr>
                </a:solidFill>
              </a:rPr>
              <a:t>Cat Chamberlain</a:t>
            </a:r>
            <a:endParaRPr lang="en-US" b="1" dirty="0" smtClean="0">
              <a:solidFill>
                <a:schemeClr val="tx2">
                  <a:lumMod val="50000"/>
                </a:schemeClr>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4940282" cy="2643050"/>
          </a:xfrm>
          <a:prstGeom prst="rect">
            <a:avLst/>
          </a:prstGeom>
        </p:spPr>
      </p:pic>
      <p:pic>
        <p:nvPicPr>
          <p:cNvPr id="5" name="Picture 4"/>
          <p:cNvPicPr>
            <a:picLocks noChangeAspect="1"/>
          </p:cNvPicPr>
          <p:nvPr/>
        </p:nvPicPr>
        <p:blipFill>
          <a:blip r:embed="rId3"/>
          <a:stretch>
            <a:fillRect/>
          </a:stretch>
        </p:blipFill>
        <p:spPr>
          <a:xfrm>
            <a:off x="9548949" y="-1"/>
            <a:ext cx="2643051" cy="2643051"/>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56114" y="18551"/>
            <a:ext cx="3777003" cy="2624499"/>
          </a:xfrm>
          <a:prstGeom prst="rect">
            <a:avLst/>
          </a:prstGeom>
        </p:spPr>
      </p:pic>
      <p:pic>
        <p:nvPicPr>
          <p:cNvPr id="7" name="Picture 6"/>
          <p:cNvPicPr>
            <a:picLocks noChangeAspect="1"/>
          </p:cNvPicPr>
          <p:nvPr/>
        </p:nvPicPr>
        <p:blipFill>
          <a:blip r:embed="rId5"/>
          <a:stretch>
            <a:fillRect/>
          </a:stretch>
        </p:blipFill>
        <p:spPr>
          <a:xfrm>
            <a:off x="0" y="3991862"/>
            <a:ext cx="4098767" cy="2875254"/>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82869" y="3997234"/>
            <a:ext cx="4309131" cy="2869882"/>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10919" y="4456044"/>
            <a:ext cx="2559798" cy="2401956"/>
          </a:xfrm>
          <a:prstGeom prst="rect">
            <a:avLst/>
          </a:prstGeom>
        </p:spPr>
      </p:pic>
    </p:spTree>
    <p:extLst>
      <p:ext uri="{BB962C8B-B14F-4D97-AF65-F5344CB8AC3E}">
        <p14:creationId xmlns:p14="http://schemas.microsoft.com/office/powerpoint/2010/main" val="743911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135" y="186329"/>
            <a:ext cx="2393476" cy="584775"/>
          </a:xfrm>
          <a:prstGeom prst="rect">
            <a:avLst/>
          </a:prstGeom>
          <a:noFill/>
        </p:spPr>
        <p:txBody>
          <a:bodyPr wrap="none" rtlCol="0">
            <a:spAutoFit/>
          </a:bodyPr>
          <a:lstStyle/>
          <a:p>
            <a:r>
              <a:rPr lang="en-US" sz="3200" b="1" dirty="0" smtClean="0">
                <a:solidFill>
                  <a:schemeClr val="tx2">
                    <a:lumMod val="50000"/>
                  </a:schemeClr>
                </a:solidFill>
              </a:rPr>
              <a:t>TAXONOMY: </a:t>
            </a:r>
          </a:p>
        </p:txBody>
      </p:sp>
      <p:sp>
        <p:nvSpPr>
          <p:cNvPr id="4" name="TextBox 3"/>
          <p:cNvSpPr txBox="1"/>
          <p:nvPr/>
        </p:nvSpPr>
        <p:spPr>
          <a:xfrm>
            <a:off x="247135" y="740035"/>
            <a:ext cx="11427680" cy="369332"/>
          </a:xfrm>
          <a:prstGeom prst="rect">
            <a:avLst/>
          </a:prstGeom>
          <a:noFill/>
        </p:spPr>
        <p:txBody>
          <a:bodyPr wrap="none" rtlCol="0">
            <a:spAutoFit/>
          </a:bodyPr>
          <a:lstStyle/>
          <a:p>
            <a:r>
              <a:rPr lang="en-US" b="1" dirty="0" smtClean="0">
                <a:solidFill>
                  <a:schemeClr val="tx2">
                    <a:lumMod val="50000"/>
                  </a:schemeClr>
                </a:solidFill>
              </a:rPr>
              <a:t>PHYLOGENETIC (or evolutionary) TREE: branching diagram (or tree) showing </a:t>
            </a:r>
            <a:r>
              <a:rPr lang="en-US" b="1" smtClean="0">
                <a:solidFill>
                  <a:schemeClr val="tx2">
                    <a:lumMod val="50000"/>
                  </a:schemeClr>
                </a:solidFill>
              </a:rPr>
              <a:t>evolutionary relationships among species</a:t>
            </a:r>
            <a:endParaRPr lang="en-US" b="1">
              <a:solidFill>
                <a:schemeClr val="tx2">
                  <a:lumMod val="50000"/>
                </a:schemeClr>
              </a:solidFill>
            </a:endParaRPr>
          </a:p>
        </p:txBody>
      </p:sp>
      <p:sp>
        <p:nvSpPr>
          <p:cNvPr id="5" name="TextBox 4"/>
          <p:cNvSpPr txBox="1"/>
          <p:nvPr/>
        </p:nvSpPr>
        <p:spPr>
          <a:xfrm>
            <a:off x="2502038" y="294050"/>
            <a:ext cx="2656625" cy="369332"/>
          </a:xfrm>
          <a:prstGeom prst="rect">
            <a:avLst/>
          </a:prstGeom>
          <a:noFill/>
        </p:spPr>
        <p:txBody>
          <a:bodyPr wrap="none" rtlCol="0">
            <a:spAutoFit/>
          </a:bodyPr>
          <a:lstStyle/>
          <a:p>
            <a:r>
              <a:rPr lang="en-US" dirty="0" smtClean="0"/>
              <a:t>Classification of organisms</a:t>
            </a:r>
            <a:endParaRPr lang="en-US" dirty="0"/>
          </a:p>
        </p:txBody>
      </p:sp>
      <p:sp>
        <p:nvSpPr>
          <p:cNvPr id="6" name="TextBox 5"/>
          <p:cNvSpPr txBox="1"/>
          <p:nvPr/>
        </p:nvSpPr>
        <p:spPr>
          <a:xfrm>
            <a:off x="593124" y="1754659"/>
            <a:ext cx="2385589" cy="4401205"/>
          </a:xfrm>
          <a:prstGeom prst="rect">
            <a:avLst/>
          </a:prstGeom>
          <a:noFill/>
        </p:spPr>
        <p:txBody>
          <a:bodyPr wrap="none" rtlCol="0">
            <a:spAutoFit/>
          </a:bodyPr>
          <a:lstStyle/>
          <a:p>
            <a:r>
              <a:rPr lang="en-US" sz="4000" b="1" dirty="0" smtClean="0">
                <a:solidFill>
                  <a:schemeClr val="tx2">
                    <a:lumMod val="50000"/>
                  </a:schemeClr>
                </a:solidFill>
              </a:rPr>
              <a:t>KINGDOM</a:t>
            </a:r>
          </a:p>
          <a:p>
            <a:r>
              <a:rPr lang="en-US" sz="4000" b="1" dirty="0" smtClean="0">
                <a:solidFill>
                  <a:schemeClr val="tx2">
                    <a:lumMod val="50000"/>
                  </a:schemeClr>
                </a:solidFill>
              </a:rPr>
              <a:t>PHYLUM</a:t>
            </a:r>
          </a:p>
          <a:p>
            <a:r>
              <a:rPr lang="en-US" sz="4000" b="1" dirty="0" smtClean="0">
                <a:solidFill>
                  <a:schemeClr val="tx2">
                    <a:lumMod val="50000"/>
                  </a:schemeClr>
                </a:solidFill>
              </a:rPr>
              <a:t>CLASS</a:t>
            </a:r>
          </a:p>
          <a:p>
            <a:r>
              <a:rPr lang="en-US" sz="4000" b="1" dirty="0" smtClean="0">
                <a:solidFill>
                  <a:schemeClr val="tx2">
                    <a:lumMod val="50000"/>
                  </a:schemeClr>
                </a:solidFill>
              </a:rPr>
              <a:t>ORDER</a:t>
            </a:r>
          </a:p>
          <a:p>
            <a:r>
              <a:rPr lang="en-US" sz="4000" b="1" dirty="0" smtClean="0">
                <a:solidFill>
                  <a:schemeClr val="tx2">
                    <a:lumMod val="50000"/>
                  </a:schemeClr>
                </a:solidFill>
              </a:rPr>
              <a:t>FAMILY</a:t>
            </a:r>
          </a:p>
          <a:p>
            <a:r>
              <a:rPr lang="en-US" sz="4000" b="1" dirty="0" smtClean="0">
                <a:solidFill>
                  <a:schemeClr val="tx2">
                    <a:lumMod val="50000"/>
                  </a:schemeClr>
                </a:solidFill>
              </a:rPr>
              <a:t>GENUS </a:t>
            </a:r>
          </a:p>
          <a:p>
            <a:r>
              <a:rPr lang="en-US" sz="4000" b="1" dirty="0" smtClean="0">
                <a:solidFill>
                  <a:schemeClr val="tx2">
                    <a:lumMod val="50000"/>
                  </a:schemeClr>
                </a:solidFill>
              </a:rPr>
              <a:t>SPECIES</a:t>
            </a:r>
            <a:endParaRPr lang="en-US" sz="4000" b="1" dirty="0">
              <a:solidFill>
                <a:schemeClr val="tx2">
                  <a:lumMod val="50000"/>
                </a:schemeClr>
              </a:solidFill>
            </a:endParaRPr>
          </a:p>
        </p:txBody>
      </p:sp>
      <p:sp>
        <p:nvSpPr>
          <p:cNvPr id="7" name="Rectangle 6"/>
          <p:cNvSpPr/>
          <p:nvPr/>
        </p:nvSpPr>
        <p:spPr>
          <a:xfrm>
            <a:off x="247135" y="4201299"/>
            <a:ext cx="2421924" cy="19545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2669059" y="2446638"/>
            <a:ext cx="3175687" cy="208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56439" y="1767487"/>
            <a:ext cx="5213584" cy="1200329"/>
          </a:xfrm>
          <a:prstGeom prst="rect">
            <a:avLst/>
          </a:prstGeom>
          <a:noFill/>
        </p:spPr>
        <p:txBody>
          <a:bodyPr wrap="square" rtlCol="0">
            <a:spAutoFit/>
          </a:bodyPr>
          <a:lstStyle/>
          <a:p>
            <a:r>
              <a:rPr lang="en-US" sz="2400" dirty="0" smtClean="0"/>
              <a:t>Major similarities:</a:t>
            </a:r>
          </a:p>
          <a:p>
            <a:r>
              <a:rPr lang="en-US" sz="2400" dirty="0" smtClean="0"/>
              <a:t>e.g. </a:t>
            </a:r>
            <a:r>
              <a:rPr lang="en-US" sz="2400" dirty="0" err="1" smtClean="0"/>
              <a:t>Fagaceae</a:t>
            </a:r>
            <a:r>
              <a:rPr lang="en-US" sz="2400" dirty="0" smtClean="0"/>
              <a:t> family – Fagus (Beech) and </a:t>
            </a:r>
            <a:r>
              <a:rPr lang="en-US" sz="2400" dirty="0" err="1" smtClean="0"/>
              <a:t>Quercus</a:t>
            </a:r>
            <a:r>
              <a:rPr lang="en-US" sz="2400" dirty="0" smtClean="0"/>
              <a:t> (Oak)</a:t>
            </a:r>
            <a:endParaRPr lang="en-US" sz="2400" dirty="0"/>
          </a:p>
        </p:txBody>
      </p:sp>
      <p:cxnSp>
        <p:nvCxnSpPr>
          <p:cNvPr id="12" name="Straight Arrow Connector 11"/>
          <p:cNvCxnSpPr/>
          <p:nvPr/>
        </p:nvCxnSpPr>
        <p:spPr>
          <a:xfrm flipV="1">
            <a:off x="2669059" y="4102443"/>
            <a:ext cx="3175687" cy="107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956439" y="3625936"/>
            <a:ext cx="5825377" cy="830997"/>
          </a:xfrm>
          <a:prstGeom prst="rect">
            <a:avLst/>
          </a:prstGeom>
          <a:noFill/>
        </p:spPr>
        <p:txBody>
          <a:bodyPr wrap="none" rtlCol="0">
            <a:spAutoFit/>
          </a:bodyPr>
          <a:lstStyle/>
          <a:p>
            <a:r>
              <a:rPr lang="en-US" sz="2400" dirty="0" smtClean="0"/>
              <a:t>Even more similar!</a:t>
            </a:r>
          </a:p>
          <a:p>
            <a:r>
              <a:rPr lang="en-US" sz="2400" dirty="0" err="1" smtClean="0"/>
              <a:t>Quercus</a:t>
            </a:r>
            <a:r>
              <a:rPr lang="en-US" sz="2400" dirty="0" smtClean="0"/>
              <a:t> </a:t>
            </a:r>
            <a:r>
              <a:rPr lang="en-US" sz="2400" dirty="0" err="1" smtClean="0"/>
              <a:t>rubra</a:t>
            </a:r>
            <a:r>
              <a:rPr lang="en-US" sz="2400" dirty="0" smtClean="0"/>
              <a:t> (Red) vs. </a:t>
            </a:r>
            <a:r>
              <a:rPr lang="en-US" sz="2400" dirty="0" err="1" smtClean="0"/>
              <a:t>Quercus</a:t>
            </a:r>
            <a:r>
              <a:rPr lang="en-US" sz="2400" dirty="0" smtClean="0"/>
              <a:t> alba (White)</a:t>
            </a:r>
            <a:endParaRPr lang="en-US" sz="2400" dirty="0"/>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5005" y="4760563"/>
            <a:ext cx="2415747" cy="1813317"/>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38869" y="4760564"/>
            <a:ext cx="2415748" cy="1813317"/>
          </a:xfrm>
          <a:prstGeom prst="rect">
            <a:avLst/>
          </a:prstGeom>
        </p:spPr>
      </p:pic>
      <p:cxnSp>
        <p:nvCxnSpPr>
          <p:cNvPr id="17" name="Straight Arrow Connector 16"/>
          <p:cNvCxnSpPr>
            <a:endCxn id="14" idx="0"/>
          </p:cNvCxnSpPr>
          <p:nvPr/>
        </p:nvCxnSpPr>
        <p:spPr>
          <a:xfrm flipH="1">
            <a:off x="7022879" y="4425608"/>
            <a:ext cx="193467" cy="334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5" idx="0"/>
          </p:cNvCxnSpPr>
          <p:nvPr/>
        </p:nvCxnSpPr>
        <p:spPr>
          <a:xfrm>
            <a:off x="10058400" y="4425608"/>
            <a:ext cx="388343" cy="334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669059" y="5795319"/>
            <a:ext cx="2940909" cy="24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1000" fill="hold"/>
                                        <p:tgtEl>
                                          <p:spTgt spid="21"/>
                                        </p:tgtEl>
                                        <p:attrNameLst>
                                          <p:attrName>ppt_x</p:attrName>
                                        </p:attrNameLst>
                                      </p:cBhvr>
                                      <p:tavLst>
                                        <p:tav tm="0">
                                          <p:val>
                                            <p:strVal val="#ppt_x"/>
                                          </p:val>
                                        </p:tav>
                                        <p:tav tm="100000">
                                          <p:val>
                                            <p:strVal val="#ppt_x"/>
                                          </p:val>
                                        </p:tav>
                                      </p:tavLst>
                                    </p:anim>
                                    <p:anim calcmode="lin" valueType="num">
                                      <p:cBhvr additive="base">
                                        <p:cTn id="32" dur="1000" fill="hold"/>
                                        <p:tgtEl>
                                          <p:spTgt spid="21"/>
                                        </p:tgtEl>
                                        <p:attrNameLst>
                                          <p:attrName>ppt_y</p:attrName>
                                        </p:attrNameLst>
                                      </p:cBhvr>
                                      <p:tavLst>
                                        <p:tav tm="0">
                                          <p:val>
                                            <p:strVal val="1+#ppt_h/2"/>
                                          </p:val>
                                        </p:tav>
                                        <p:tav tm="100000">
                                          <p:val>
                                            <p:strVal val="#ppt_y"/>
                                          </p:val>
                                        </p:tav>
                                      </p:tavLst>
                                    </p:anim>
                                  </p:childTnLst>
                                </p:cTn>
                              </p:par>
                              <p:par>
                                <p:cTn id="33" presetID="9"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dissolve">
                                      <p:cBhvr>
                                        <p:cTn id="35" dur="1000"/>
                                        <p:tgtEl>
                                          <p:spTgt spid="17"/>
                                        </p:tgtEl>
                                      </p:cBhvr>
                                    </p:animEffect>
                                  </p:childTnLst>
                                </p:cTn>
                              </p:par>
                              <p:par>
                                <p:cTn id="36" presetID="9"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1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10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3488" y="528034"/>
            <a:ext cx="6401176" cy="707886"/>
          </a:xfrm>
          <a:prstGeom prst="rect">
            <a:avLst/>
          </a:prstGeom>
          <a:noFill/>
        </p:spPr>
        <p:txBody>
          <a:bodyPr wrap="none" rtlCol="0">
            <a:spAutoFit/>
          </a:bodyPr>
          <a:lstStyle/>
          <a:p>
            <a:r>
              <a:rPr lang="en-US" sz="4000" b="1" smtClean="0">
                <a:solidFill>
                  <a:schemeClr val="tx2">
                    <a:lumMod val="50000"/>
                  </a:schemeClr>
                </a:solidFill>
              </a:rPr>
              <a:t>FIRST STEPS TO IDENTIFYING:</a:t>
            </a:r>
            <a:endParaRPr lang="en-US" sz="4000" b="1">
              <a:solidFill>
                <a:schemeClr val="tx2">
                  <a:lumMod val="50000"/>
                </a:schemeClr>
              </a:solidFill>
            </a:endParaRPr>
          </a:p>
        </p:txBody>
      </p:sp>
      <p:sp>
        <p:nvSpPr>
          <p:cNvPr id="3" name="TextBox 2"/>
          <p:cNvSpPr txBox="1"/>
          <p:nvPr/>
        </p:nvSpPr>
        <p:spPr>
          <a:xfrm>
            <a:off x="373488" y="1274557"/>
            <a:ext cx="10957487" cy="5078313"/>
          </a:xfrm>
          <a:prstGeom prst="rect">
            <a:avLst/>
          </a:prstGeom>
          <a:noFill/>
        </p:spPr>
        <p:txBody>
          <a:bodyPr wrap="none" rtlCol="0">
            <a:spAutoFit/>
          </a:bodyPr>
          <a:lstStyle/>
          <a:p>
            <a:pPr marL="342900" indent="-342900">
              <a:lnSpc>
                <a:spcPct val="150000"/>
              </a:lnSpc>
              <a:buAutoNum type="arabicPeriod"/>
            </a:pPr>
            <a:r>
              <a:rPr lang="en-US" sz="2400" dirty="0" smtClean="0">
                <a:solidFill>
                  <a:schemeClr val="tx2">
                    <a:lumMod val="50000"/>
                  </a:schemeClr>
                </a:solidFill>
              </a:rPr>
              <a:t>Have a Field Guide or some Dichotomous Key</a:t>
            </a:r>
          </a:p>
          <a:p>
            <a:pPr marL="342900" indent="-342900">
              <a:lnSpc>
                <a:spcPct val="150000"/>
              </a:lnSpc>
              <a:buAutoNum type="arabicPeriod"/>
            </a:pPr>
            <a:r>
              <a:rPr lang="en-US" sz="2400" dirty="0" smtClean="0">
                <a:solidFill>
                  <a:schemeClr val="tx2">
                    <a:lumMod val="50000"/>
                  </a:schemeClr>
                </a:solidFill>
              </a:rPr>
              <a:t>Bring a Hand lens if you have one</a:t>
            </a:r>
          </a:p>
          <a:p>
            <a:pPr marL="342900" indent="-342900">
              <a:lnSpc>
                <a:spcPct val="150000"/>
              </a:lnSpc>
              <a:buAutoNum type="arabicPeriod"/>
            </a:pPr>
            <a:r>
              <a:rPr lang="en-US" sz="2400" dirty="0" smtClean="0">
                <a:solidFill>
                  <a:schemeClr val="tx2">
                    <a:lumMod val="50000"/>
                  </a:schemeClr>
                </a:solidFill>
              </a:rPr>
              <a:t>Make a Plant Press if you’re interested. Or just use your field guide to press samples</a:t>
            </a:r>
          </a:p>
          <a:p>
            <a:pPr marL="342900" indent="-342900">
              <a:lnSpc>
                <a:spcPct val="150000"/>
              </a:lnSpc>
              <a:buAutoNum type="arabicPeriod"/>
            </a:pPr>
            <a:r>
              <a:rPr lang="en-US" sz="2400" dirty="0" smtClean="0">
                <a:solidFill>
                  <a:schemeClr val="tx2">
                    <a:lumMod val="50000"/>
                  </a:schemeClr>
                </a:solidFill>
              </a:rPr>
              <a:t>Know what is important to look at!</a:t>
            </a:r>
          </a:p>
          <a:p>
            <a:pPr marL="800100" lvl="1" indent="-342900">
              <a:lnSpc>
                <a:spcPct val="150000"/>
              </a:lnSpc>
              <a:buAutoNum type="arabicPeriod"/>
            </a:pPr>
            <a:r>
              <a:rPr lang="en-US" sz="2400" dirty="0" smtClean="0">
                <a:solidFill>
                  <a:schemeClr val="tx2">
                    <a:lumMod val="50000"/>
                  </a:schemeClr>
                </a:solidFill>
              </a:rPr>
              <a:t>Leaves</a:t>
            </a:r>
          </a:p>
          <a:p>
            <a:pPr marL="800100" lvl="1" indent="-342900">
              <a:lnSpc>
                <a:spcPct val="150000"/>
              </a:lnSpc>
              <a:buAutoNum type="arabicPeriod"/>
            </a:pPr>
            <a:r>
              <a:rPr lang="en-US" sz="2400" dirty="0" smtClean="0">
                <a:solidFill>
                  <a:schemeClr val="tx2">
                    <a:lumMod val="50000"/>
                  </a:schemeClr>
                </a:solidFill>
              </a:rPr>
              <a:t>Buds</a:t>
            </a:r>
          </a:p>
          <a:p>
            <a:pPr marL="800100" lvl="1" indent="-342900">
              <a:lnSpc>
                <a:spcPct val="150000"/>
              </a:lnSpc>
              <a:buAutoNum type="arabicPeriod"/>
            </a:pPr>
            <a:r>
              <a:rPr lang="en-US" sz="2400" dirty="0" smtClean="0">
                <a:solidFill>
                  <a:schemeClr val="tx2">
                    <a:lumMod val="50000"/>
                  </a:schemeClr>
                </a:solidFill>
              </a:rPr>
              <a:t>Flowers &amp; Fruits</a:t>
            </a:r>
          </a:p>
          <a:p>
            <a:pPr marL="800100" lvl="1" indent="-342900">
              <a:lnSpc>
                <a:spcPct val="150000"/>
              </a:lnSpc>
              <a:buAutoNum type="arabicPeriod"/>
            </a:pPr>
            <a:r>
              <a:rPr lang="en-US" sz="2400" dirty="0" smtClean="0">
                <a:solidFill>
                  <a:schemeClr val="tx2">
                    <a:lumMod val="50000"/>
                  </a:schemeClr>
                </a:solidFill>
              </a:rPr>
              <a:t>Bark</a:t>
            </a:r>
          </a:p>
          <a:p>
            <a:pPr marL="342900" indent="-342900">
              <a:lnSpc>
                <a:spcPct val="150000"/>
              </a:lnSpc>
              <a:buAutoNum type="arabicPeriod"/>
            </a:pPr>
            <a:r>
              <a:rPr lang="en-US" sz="2400" dirty="0" smtClean="0">
                <a:solidFill>
                  <a:schemeClr val="tx2">
                    <a:lumMod val="50000"/>
                  </a:schemeClr>
                </a:solidFill>
              </a:rPr>
              <a:t>Use your nose! Try crushing leaves and see if they release an odor</a:t>
            </a:r>
            <a:endParaRPr lang="en-US" sz="2400" dirty="0">
              <a:solidFill>
                <a:schemeClr val="tx2">
                  <a:lumMod val="50000"/>
                </a:schemeClr>
              </a:solidFill>
            </a:endParaRPr>
          </a:p>
        </p:txBody>
      </p:sp>
      <p:pic>
        <p:nvPicPr>
          <p:cNvPr id="4" name="Picture 3"/>
          <p:cNvPicPr>
            <a:picLocks noChangeAspect="1"/>
          </p:cNvPicPr>
          <p:nvPr/>
        </p:nvPicPr>
        <p:blipFill>
          <a:blip r:embed="rId2"/>
          <a:stretch>
            <a:fillRect/>
          </a:stretch>
        </p:blipFill>
        <p:spPr>
          <a:xfrm>
            <a:off x="6178818" y="3458962"/>
            <a:ext cx="4072765" cy="306039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1780" y="2243568"/>
            <a:ext cx="3206840" cy="4275786"/>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2803" y="2204931"/>
            <a:ext cx="3235817" cy="4314423"/>
          </a:xfrm>
          <a:prstGeom prst="rect">
            <a:avLst/>
          </a:prstGeom>
        </p:spPr>
      </p:pic>
    </p:spTree>
    <p:extLst>
      <p:ext uri="{BB962C8B-B14F-4D97-AF65-F5344CB8AC3E}">
        <p14:creationId xmlns:p14="http://schemas.microsoft.com/office/powerpoint/2010/main" val="6580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ppt_x"/>
                                          </p:val>
                                        </p:tav>
                                      </p:tavLst>
                                    </p:anim>
                                    <p:anim calcmode="lin" valueType="num">
                                      <p:cBhvr additive="base">
                                        <p:cTn id="49" dur="500"/>
                                        <p:tgtEl>
                                          <p:spTgt spid="4"/>
                                        </p:tgtEl>
                                        <p:attrNameLst>
                                          <p:attrName>ppt_y</p:attrName>
                                        </p:attrNameLst>
                                      </p:cBhvr>
                                      <p:tavLst>
                                        <p:tav tm="0">
                                          <p:val>
                                            <p:strVal val="ppt_y"/>
                                          </p:val>
                                        </p:tav>
                                        <p:tav tm="100000">
                                          <p:val>
                                            <p:strVal val="1+ppt_h/2"/>
                                          </p:val>
                                        </p:tav>
                                      </p:tavLst>
                                    </p:anim>
                                    <p:set>
                                      <p:cBhvr>
                                        <p:cTn id="50" dur="1" fill="hold">
                                          <p:stCondLst>
                                            <p:cond delay="499"/>
                                          </p:stCondLst>
                                        </p:cTn>
                                        <p:tgtEl>
                                          <p:spTgt spid="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nodeType="clickEffect">
                                  <p:stCondLst>
                                    <p:cond delay="0"/>
                                  </p:stCondLst>
                                  <p:childTnLst>
                                    <p:anim calcmode="lin" valueType="num">
                                      <p:cBhvr additive="base">
                                        <p:cTn id="66" dur="500"/>
                                        <p:tgtEl>
                                          <p:spTgt spid="5"/>
                                        </p:tgtEl>
                                        <p:attrNameLst>
                                          <p:attrName>ppt_x</p:attrName>
                                        </p:attrNameLst>
                                      </p:cBhvr>
                                      <p:tavLst>
                                        <p:tav tm="0">
                                          <p:val>
                                            <p:strVal val="ppt_x"/>
                                          </p:val>
                                        </p:tav>
                                        <p:tav tm="100000">
                                          <p:val>
                                            <p:strVal val="ppt_x"/>
                                          </p:val>
                                        </p:tav>
                                      </p:tavLst>
                                    </p:anim>
                                    <p:anim calcmode="lin" valueType="num">
                                      <p:cBhvr additive="base">
                                        <p:cTn id="67" dur="500"/>
                                        <p:tgtEl>
                                          <p:spTgt spid="5"/>
                                        </p:tgtEl>
                                        <p:attrNameLst>
                                          <p:attrName>ppt_y</p:attrName>
                                        </p:attrNameLst>
                                      </p:cBhvr>
                                      <p:tavLst>
                                        <p:tav tm="0">
                                          <p:val>
                                            <p:strVal val="ppt_y"/>
                                          </p:val>
                                        </p:tav>
                                        <p:tav tm="100000">
                                          <p:val>
                                            <p:strVal val="1+ppt_h/2"/>
                                          </p:val>
                                        </p:tav>
                                      </p:tavLst>
                                    </p:anim>
                                    <p:set>
                                      <p:cBhvr>
                                        <p:cTn id="68" dur="1" fill="hold">
                                          <p:stCondLst>
                                            <p:cond delay="499"/>
                                          </p:stCondLst>
                                        </p:cTn>
                                        <p:tgtEl>
                                          <p:spTgt spid="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anim calcmode="lin" valueType="num">
                                      <p:cBhvr additive="base">
                                        <p:cTn id="7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ppt_x"/>
                                          </p:val>
                                        </p:tav>
                                        <p:tav tm="100000">
                                          <p:val>
                                            <p:strVal val="#ppt_x"/>
                                          </p:val>
                                        </p:tav>
                                      </p:tavLst>
                                    </p:anim>
                                    <p:anim calcmode="lin" valueType="num">
                                      <p:cBhvr additive="base">
                                        <p:cTn id="8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500"/>
                                        <p:tgtEl>
                                          <p:spTgt spid="6"/>
                                        </p:tgtEl>
                                        <p:attrNameLst>
                                          <p:attrName>ppt_x</p:attrName>
                                        </p:attrNameLst>
                                      </p:cBhvr>
                                      <p:tavLst>
                                        <p:tav tm="0">
                                          <p:val>
                                            <p:strVal val="ppt_x"/>
                                          </p:val>
                                        </p:tav>
                                        <p:tav tm="100000">
                                          <p:val>
                                            <p:strVal val="ppt_x"/>
                                          </p:val>
                                        </p:tav>
                                      </p:tavLst>
                                    </p:anim>
                                    <p:anim calcmode="lin" valueType="num">
                                      <p:cBhvr additive="base">
                                        <p:cTn id="85" dur="500"/>
                                        <p:tgtEl>
                                          <p:spTgt spid="6"/>
                                        </p:tgtEl>
                                        <p:attrNameLst>
                                          <p:attrName>ppt_y</p:attrName>
                                        </p:attrNameLst>
                                      </p:cBhvr>
                                      <p:tavLst>
                                        <p:tav tm="0">
                                          <p:val>
                                            <p:strVal val="ppt_y"/>
                                          </p:val>
                                        </p:tav>
                                        <p:tav tm="100000">
                                          <p:val>
                                            <p:strVal val="1+ppt_h/2"/>
                                          </p:val>
                                        </p:tav>
                                      </p:tavLst>
                                    </p:anim>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8" end="8"/>
                                            </p:txEl>
                                          </p:spTgt>
                                        </p:tgtEl>
                                        <p:attrNameLst>
                                          <p:attrName>style.visibility</p:attrName>
                                        </p:attrNameLst>
                                      </p:cBhvr>
                                      <p:to>
                                        <p:strVal val="visible"/>
                                      </p:to>
                                    </p:set>
                                    <p:anim calcmode="lin" valueType="num">
                                      <p:cBhvr additive="base">
                                        <p:cTn id="9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1775402"/>
          </a:xfrm>
        </p:spPr>
        <p:txBody>
          <a:bodyPr/>
          <a:lstStyle/>
          <a:p>
            <a:r>
              <a:rPr lang="en-US" b="1" dirty="0">
                <a:solidFill>
                  <a:schemeClr val="accent1">
                    <a:lumMod val="50000"/>
                  </a:schemeClr>
                </a:solidFill>
              </a:rPr>
              <a:t>What is a tree?</a:t>
            </a:r>
            <a:br>
              <a:rPr lang="en-US" b="1" dirty="0">
                <a:solidFill>
                  <a:schemeClr val="accent1">
                    <a:lumMod val="50000"/>
                  </a:schemeClr>
                </a:solidFill>
              </a:rPr>
            </a:br>
            <a:endParaRPr lang="en-US" dirty="0">
              <a:solidFill>
                <a:schemeClr val="accent6">
                  <a:lumMod val="50000"/>
                </a:schemeClr>
              </a:solidFill>
            </a:endParaRPr>
          </a:p>
        </p:txBody>
      </p:sp>
      <p:cxnSp>
        <p:nvCxnSpPr>
          <p:cNvPr id="5" name="Straight Connector 4"/>
          <p:cNvCxnSpPr/>
          <p:nvPr/>
        </p:nvCxnSpPr>
        <p:spPr>
          <a:xfrm>
            <a:off x="342900" y="1267691"/>
            <a:ext cx="113157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42900" y="1433945"/>
            <a:ext cx="10183091" cy="1261884"/>
          </a:xfrm>
          <a:prstGeom prst="rect">
            <a:avLst/>
          </a:prstGeom>
          <a:noFill/>
        </p:spPr>
        <p:txBody>
          <a:bodyPr wrap="square" rtlCol="0">
            <a:spAutoFit/>
          </a:bodyPr>
          <a:lstStyle/>
          <a:p>
            <a:r>
              <a:rPr lang="en-US" sz="2800" b="1" u="sng" dirty="0" smtClean="0">
                <a:solidFill>
                  <a:srgbClr val="C00000"/>
                </a:solidFill>
              </a:rPr>
              <a:t>DEFINITON: </a:t>
            </a:r>
            <a:r>
              <a:rPr lang="en-US" sz="2400" b="1" dirty="0">
                <a:solidFill>
                  <a:schemeClr val="tx2"/>
                </a:solidFill>
              </a:rPr>
              <a:t>a woody perennial plant, typically having a single stem or trunk </a:t>
            </a:r>
            <a:r>
              <a:rPr lang="en-US" sz="2400" b="1" dirty="0" smtClean="0">
                <a:solidFill>
                  <a:schemeClr val="tx2"/>
                </a:solidFill>
              </a:rPr>
              <a:t>		growing </a:t>
            </a:r>
            <a:r>
              <a:rPr lang="en-US" sz="2400" b="1" dirty="0">
                <a:solidFill>
                  <a:schemeClr val="tx2"/>
                </a:solidFill>
              </a:rPr>
              <a:t>to a considerable </a:t>
            </a:r>
            <a:r>
              <a:rPr lang="en-US" sz="2400" b="1" dirty="0" smtClean="0">
                <a:solidFill>
                  <a:schemeClr val="tx2"/>
                </a:solidFill>
              </a:rPr>
              <a:t>height </a:t>
            </a:r>
            <a:r>
              <a:rPr lang="en-US" sz="2400" b="1" dirty="0">
                <a:solidFill>
                  <a:schemeClr val="tx2"/>
                </a:solidFill>
              </a:rPr>
              <a:t>and bearing lateral branches at </a:t>
            </a:r>
            <a:r>
              <a:rPr lang="en-US" sz="2400" b="1" dirty="0" smtClean="0">
                <a:solidFill>
                  <a:schemeClr val="tx2"/>
                </a:solidFill>
              </a:rPr>
              <a:t>		some </a:t>
            </a:r>
            <a:r>
              <a:rPr lang="en-US" sz="2400" b="1" dirty="0">
                <a:solidFill>
                  <a:schemeClr val="tx2"/>
                </a:solidFill>
              </a:rPr>
              <a:t>distance from the ground.</a:t>
            </a:r>
          </a:p>
        </p:txBody>
      </p:sp>
      <p:pic>
        <p:nvPicPr>
          <p:cNvPr id="8" name="Picture 7"/>
          <p:cNvPicPr>
            <a:picLocks noChangeAspect="1"/>
          </p:cNvPicPr>
          <p:nvPr/>
        </p:nvPicPr>
        <p:blipFill>
          <a:blip r:embed="rId3"/>
          <a:stretch>
            <a:fillRect/>
          </a:stretch>
        </p:blipFill>
        <p:spPr>
          <a:xfrm>
            <a:off x="6988580" y="0"/>
            <a:ext cx="4594860" cy="6858000"/>
          </a:xfrm>
          <a:prstGeom prst="rect">
            <a:avLst/>
          </a:prstGeom>
        </p:spPr>
      </p:pic>
      <p:sp>
        <p:nvSpPr>
          <p:cNvPr id="10" name="TextBox 9"/>
          <p:cNvSpPr txBox="1"/>
          <p:nvPr/>
        </p:nvSpPr>
        <p:spPr>
          <a:xfrm>
            <a:off x="342900" y="2837922"/>
            <a:ext cx="6570520" cy="1938992"/>
          </a:xfrm>
          <a:prstGeom prst="rect">
            <a:avLst/>
          </a:prstGeom>
          <a:noFill/>
        </p:spPr>
        <p:txBody>
          <a:bodyPr wrap="square" rtlCol="0">
            <a:spAutoFit/>
          </a:bodyPr>
          <a:lstStyle/>
          <a:p>
            <a:r>
              <a:rPr lang="en-US" sz="2400" dirty="0" smtClean="0"/>
              <a:t>Monocot vs. Dicot: </a:t>
            </a:r>
          </a:p>
          <a:p>
            <a:pPr marL="285750" indent="-285750">
              <a:buFont typeface="Wingdings" charset="2"/>
              <a:buChar char="v"/>
            </a:pPr>
            <a:r>
              <a:rPr lang="en-US" sz="2400" dirty="0"/>
              <a:t>	</a:t>
            </a:r>
            <a:r>
              <a:rPr lang="en-US" sz="2400" dirty="0" smtClean="0"/>
              <a:t>Monocot – does not have secondary growth 		in the stem</a:t>
            </a:r>
          </a:p>
          <a:p>
            <a:pPr marL="285750" indent="-285750">
              <a:buFont typeface="Wingdings" charset="2"/>
              <a:buChar char="v"/>
            </a:pPr>
            <a:r>
              <a:rPr lang="en-US" sz="2400" dirty="0"/>
              <a:t>	</a:t>
            </a:r>
            <a:r>
              <a:rPr lang="en-US" sz="2400" dirty="0" smtClean="0"/>
              <a:t>Dicot – secondary growth, which form tree 		rings</a:t>
            </a:r>
            <a:endParaRPr lang="en-US" sz="2400" dirty="0"/>
          </a:p>
        </p:txBody>
      </p:sp>
    </p:spTree>
    <p:extLst>
      <p:ext uri="{BB962C8B-B14F-4D97-AF65-F5344CB8AC3E}">
        <p14:creationId xmlns:p14="http://schemas.microsoft.com/office/powerpoint/2010/main" val="151173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1775402"/>
          </a:xfrm>
        </p:spPr>
        <p:txBody>
          <a:bodyPr/>
          <a:lstStyle/>
          <a:p>
            <a:r>
              <a:rPr lang="en-US" b="1" dirty="0">
                <a:solidFill>
                  <a:schemeClr val="accent1">
                    <a:lumMod val="50000"/>
                  </a:schemeClr>
                </a:solidFill>
              </a:rPr>
              <a:t>What is a tree?</a:t>
            </a:r>
            <a:br>
              <a:rPr lang="en-US" b="1" dirty="0">
                <a:solidFill>
                  <a:schemeClr val="accent1">
                    <a:lumMod val="50000"/>
                  </a:schemeClr>
                </a:solidFill>
              </a:rPr>
            </a:br>
            <a:endParaRPr lang="en-US" dirty="0">
              <a:solidFill>
                <a:schemeClr val="accent6">
                  <a:lumMod val="50000"/>
                </a:schemeClr>
              </a:solidFill>
            </a:endParaRPr>
          </a:p>
        </p:txBody>
      </p:sp>
      <p:cxnSp>
        <p:nvCxnSpPr>
          <p:cNvPr id="5" name="Straight Connector 4"/>
          <p:cNvCxnSpPr/>
          <p:nvPr/>
        </p:nvCxnSpPr>
        <p:spPr>
          <a:xfrm>
            <a:off x="342900" y="1267691"/>
            <a:ext cx="113157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8714509" y="2458102"/>
            <a:ext cx="2944091" cy="3825823"/>
          </a:xfrm>
          <a:prstGeom prst="rect">
            <a:avLst/>
          </a:prstGeom>
        </p:spPr>
      </p:pic>
      <p:sp>
        <p:nvSpPr>
          <p:cNvPr id="4" name="TextBox 3"/>
          <p:cNvSpPr txBox="1"/>
          <p:nvPr/>
        </p:nvSpPr>
        <p:spPr>
          <a:xfrm>
            <a:off x="512836" y="1463676"/>
            <a:ext cx="11166327" cy="461665"/>
          </a:xfrm>
          <a:prstGeom prst="rect">
            <a:avLst/>
          </a:prstGeom>
          <a:noFill/>
        </p:spPr>
        <p:txBody>
          <a:bodyPr wrap="none" rtlCol="0">
            <a:spAutoFit/>
          </a:bodyPr>
          <a:lstStyle/>
          <a:p>
            <a:r>
              <a:rPr lang="en-US" sz="2400" dirty="0" smtClean="0"/>
              <a:t>“</a:t>
            </a:r>
            <a:r>
              <a:rPr lang="en-US" sz="2400" i="1" dirty="0" smtClean="0"/>
              <a:t>Sedges have edges, rushes are round, </a:t>
            </a:r>
            <a:r>
              <a:rPr lang="en-US" sz="2400" i="1" smtClean="0"/>
              <a:t>and grasses have knees that bend to the ground”</a:t>
            </a:r>
            <a:endParaRPr lang="en-US" sz="2400"/>
          </a:p>
        </p:txBody>
      </p:sp>
      <p:pic>
        <p:nvPicPr>
          <p:cNvPr id="6" name="Picture 5"/>
          <p:cNvPicPr>
            <a:picLocks noChangeAspect="1"/>
          </p:cNvPicPr>
          <p:nvPr/>
        </p:nvPicPr>
        <p:blipFill>
          <a:blip r:embed="rId4"/>
          <a:stretch>
            <a:fillRect/>
          </a:stretch>
        </p:blipFill>
        <p:spPr>
          <a:xfrm>
            <a:off x="4533765" y="2819534"/>
            <a:ext cx="3590781" cy="3240832"/>
          </a:xfrm>
          <a:prstGeom prst="rect">
            <a:avLst/>
          </a:prstGeom>
        </p:spPr>
      </p:pic>
      <p:pic>
        <p:nvPicPr>
          <p:cNvPr id="8" name="Picture 7"/>
          <p:cNvPicPr>
            <a:picLocks noChangeAspect="1"/>
          </p:cNvPicPr>
          <p:nvPr/>
        </p:nvPicPr>
        <p:blipFill>
          <a:blip r:embed="rId5"/>
          <a:stretch>
            <a:fillRect/>
          </a:stretch>
        </p:blipFill>
        <p:spPr>
          <a:xfrm>
            <a:off x="4443701" y="2871519"/>
            <a:ext cx="3304595" cy="3304595"/>
          </a:xfrm>
          <a:prstGeom prst="rect">
            <a:avLst/>
          </a:prstGeom>
        </p:spPr>
      </p:pic>
      <p:pic>
        <p:nvPicPr>
          <p:cNvPr id="9" name="Picture 8"/>
          <p:cNvPicPr>
            <a:picLocks noChangeAspect="1"/>
          </p:cNvPicPr>
          <p:nvPr/>
        </p:nvPicPr>
        <p:blipFill>
          <a:blip r:embed="rId6"/>
          <a:stretch>
            <a:fillRect/>
          </a:stretch>
        </p:blipFill>
        <p:spPr>
          <a:xfrm>
            <a:off x="8224981" y="3278767"/>
            <a:ext cx="3967019" cy="2231448"/>
          </a:xfrm>
          <a:prstGeom prst="rect">
            <a:avLst/>
          </a:prstGeom>
        </p:spPr>
      </p:pic>
      <p:pic>
        <p:nvPicPr>
          <p:cNvPr id="11" name="Picture 10"/>
          <p:cNvPicPr>
            <a:picLocks noChangeAspect="1"/>
          </p:cNvPicPr>
          <p:nvPr/>
        </p:nvPicPr>
        <p:blipFill>
          <a:blip r:embed="rId7"/>
          <a:stretch>
            <a:fillRect/>
          </a:stretch>
        </p:blipFill>
        <p:spPr>
          <a:xfrm>
            <a:off x="606285" y="2699904"/>
            <a:ext cx="2848982" cy="3584021"/>
          </a:xfrm>
          <a:prstGeom prst="rect">
            <a:avLst/>
          </a:prstGeom>
        </p:spPr>
      </p:pic>
      <p:pic>
        <p:nvPicPr>
          <p:cNvPr id="12" name="Picture 11"/>
          <p:cNvPicPr>
            <a:picLocks noChangeAspect="1"/>
          </p:cNvPicPr>
          <p:nvPr/>
        </p:nvPicPr>
        <p:blipFill>
          <a:blip r:embed="rId8"/>
          <a:stretch>
            <a:fillRect/>
          </a:stretch>
        </p:blipFill>
        <p:spPr>
          <a:xfrm>
            <a:off x="342900" y="2763710"/>
            <a:ext cx="3454417" cy="3520215"/>
          </a:xfrm>
          <a:prstGeom prst="rect">
            <a:avLst/>
          </a:prstGeom>
        </p:spPr>
      </p:pic>
    </p:spTree>
    <p:extLst>
      <p:ext uri="{BB962C8B-B14F-4D97-AF65-F5344CB8AC3E}">
        <p14:creationId xmlns:p14="http://schemas.microsoft.com/office/powerpoint/2010/main" val="36024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6"/>
                                        </p:tgtEl>
                                        <p:attrNameLst>
                                          <p:attrName>ppt_x</p:attrName>
                                        </p:attrNameLst>
                                      </p:cBhvr>
                                      <p:tavLst>
                                        <p:tav tm="0">
                                          <p:val>
                                            <p:strVal val="ppt_x"/>
                                          </p:val>
                                        </p:tav>
                                        <p:tav tm="100000">
                                          <p:val>
                                            <p:strVal val="ppt_x"/>
                                          </p:val>
                                        </p:tav>
                                      </p:tavLst>
                                    </p:anim>
                                    <p:anim calcmode="lin" valueType="num">
                                      <p:cBhvr additive="base">
                                        <p:cTn id="31" dur="500"/>
                                        <p:tgtEl>
                                          <p:spTgt spid="6"/>
                                        </p:tgtEl>
                                        <p:attrNameLst>
                                          <p:attrName>ppt_y</p:attrName>
                                        </p:attrNameLst>
                                      </p:cBhvr>
                                      <p:tavLst>
                                        <p:tav tm="0">
                                          <p:val>
                                            <p:strVal val="ppt_y"/>
                                          </p:val>
                                        </p:tav>
                                        <p:tav tm="100000">
                                          <p:val>
                                            <p:strVal val="1+ppt_h/2"/>
                                          </p:val>
                                        </p:tav>
                                      </p:tavLst>
                                    </p:anim>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2"/>
                                        </p:tgtEl>
                                        <p:attrNameLst>
                                          <p:attrName>ppt_x</p:attrName>
                                        </p:attrNameLst>
                                      </p:cBhvr>
                                      <p:tavLst>
                                        <p:tav tm="0">
                                          <p:val>
                                            <p:strVal val="ppt_x"/>
                                          </p:val>
                                        </p:tav>
                                        <p:tav tm="100000">
                                          <p:val>
                                            <p:strVal val="ppt_x"/>
                                          </p:val>
                                        </p:tav>
                                      </p:tavLst>
                                    </p:anim>
                                    <p:anim calcmode="lin" valueType="num">
                                      <p:cBhvr additive="base">
                                        <p:cTn id="49" dur="500"/>
                                        <p:tgtEl>
                                          <p:spTgt spid="2"/>
                                        </p:tgtEl>
                                        <p:attrNameLst>
                                          <p:attrName>ppt_y</p:attrName>
                                        </p:attrNameLst>
                                      </p:cBhvr>
                                      <p:tavLst>
                                        <p:tav tm="0">
                                          <p:val>
                                            <p:strVal val="ppt_y"/>
                                          </p:val>
                                        </p:tav>
                                        <p:tav tm="100000">
                                          <p:val>
                                            <p:strVal val="1+ppt_h/2"/>
                                          </p:val>
                                        </p:tav>
                                      </p:tavLst>
                                    </p:anim>
                                    <p:set>
                                      <p:cBhvr>
                                        <p:cTn id="50" dur="1" fill="hold">
                                          <p:stCondLst>
                                            <p:cond delay="499"/>
                                          </p:stCondLst>
                                        </p:cTn>
                                        <p:tgtEl>
                                          <p:spTgt spid="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4575" y="988541"/>
            <a:ext cx="4640946" cy="5560541"/>
          </a:xfrm>
          <a:prstGeom prst="rect">
            <a:avLst/>
          </a:prstGeom>
        </p:spPr>
      </p:pic>
      <p:sp>
        <p:nvSpPr>
          <p:cNvPr id="3" name="TextBox 2"/>
          <p:cNvSpPr txBox="1"/>
          <p:nvPr/>
        </p:nvSpPr>
        <p:spPr>
          <a:xfrm>
            <a:off x="160637" y="69158"/>
            <a:ext cx="4915782" cy="769441"/>
          </a:xfrm>
          <a:prstGeom prst="rect">
            <a:avLst/>
          </a:prstGeom>
          <a:noFill/>
        </p:spPr>
        <p:txBody>
          <a:bodyPr wrap="square" rtlCol="0">
            <a:spAutoFit/>
          </a:bodyPr>
          <a:lstStyle/>
          <a:p>
            <a:r>
              <a:rPr lang="en-US" sz="4400" b="1" smtClean="0">
                <a:solidFill>
                  <a:schemeClr val="tx2">
                    <a:lumMod val="50000"/>
                  </a:schemeClr>
                </a:solidFill>
              </a:rPr>
              <a:t>Dichotomous Key: </a:t>
            </a:r>
            <a:endParaRPr lang="en-US" sz="4400" b="1">
              <a:solidFill>
                <a:schemeClr val="tx2">
                  <a:lumMod val="50000"/>
                </a:schemeClr>
              </a:solidFill>
            </a:endParaRPr>
          </a:p>
        </p:txBody>
      </p:sp>
      <p:sp>
        <p:nvSpPr>
          <p:cNvPr id="4" name="Oval 3"/>
          <p:cNvSpPr/>
          <p:nvPr/>
        </p:nvSpPr>
        <p:spPr>
          <a:xfrm>
            <a:off x="1396313" y="1458098"/>
            <a:ext cx="864973" cy="93911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4365938" y="1458098"/>
            <a:ext cx="2948872" cy="247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5" idx="1"/>
          </p:cNvCxnSpPr>
          <p:nvPr/>
        </p:nvCxnSpPr>
        <p:spPr>
          <a:xfrm>
            <a:off x="4803820" y="2176530"/>
            <a:ext cx="2742021" cy="2940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14810" y="350101"/>
            <a:ext cx="4189331" cy="2991183"/>
          </a:xfrm>
          <a:prstGeom prst="rect">
            <a:avLst/>
          </a:prstGeom>
        </p:spPr>
      </p:pic>
      <p:sp>
        <p:nvSpPr>
          <p:cNvPr id="11" name="TextBox 10"/>
          <p:cNvSpPr txBox="1"/>
          <p:nvPr/>
        </p:nvSpPr>
        <p:spPr>
          <a:xfrm>
            <a:off x="5968479" y="350101"/>
            <a:ext cx="1346331" cy="461665"/>
          </a:xfrm>
          <a:prstGeom prst="rect">
            <a:avLst/>
          </a:prstGeom>
          <a:noFill/>
        </p:spPr>
        <p:txBody>
          <a:bodyPr wrap="none" rtlCol="0">
            <a:spAutoFit/>
          </a:bodyPr>
          <a:lstStyle/>
          <a:p>
            <a:r>
              <a:rPr lang="en-US" sz="2400" b="1" smtClean="0">
                <a:solidFill>
                  <a:schemeClr val="tx2">
                    <a:lumMod val="50000"/>
                  </a:schemeClr>
                </a:solidFill>
              </a:rPr>
              <a:t>Opposite</a:t>
            </a:r>
            <a:endParaRPr lang="en-US" sz="2400" b="1">
              <a:solidFill>
                <a:schemeClr val="tx2">
                  <a:lumMod val="50000"/>
                </a:schemeClr>
              </a:solidFill>
            </a:endParaRPr>
          </a:p>
        </p:txBody>
      </p:sp>
      <p:sp>
        <p:nvSpPr>
          <p:cNvPr id="12" name="Oval 11"/>
          <p:cNvSpPr/>
          <p:nvPr/>
        </p:nvSpPr>
        <p:spPr>
          <a:xfrm>
            <a:off x="8872151" y="1470455"/>
            <a:ext cx="234779" cy="23477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5841" y="3719384"/>
            <a:ext cx="3727268" cy="2795451"/>
          </a:xfrm>
          <a:prstGeom prst="rect">
            <a:avLst/>
          </a:prstGeom>
        </p:spPr>
      </p:pic>
      <p:sp>
        <p:nvSpPr>
          <p:cNvPr id="13" name="Oval 12"/>
          <p:cNvSpPr/>
          <p:nvPr/>
        </p:nvSpPr>
        <p:spPr>
          <a:xfrm>
            <a:off x="7901145" y="5437209"/>
            <a:ext cx="234779" cy="23477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73838" y="5319820"/>
            <a:ext cx="234779" cy="23477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157897" y="6053170"/>
            <a:ext cx="1387944" cy="461665"/>
          </a:xfrm>
          <a:prstGeom prst="rect">
            <a:avLst/>
          </a:prstGeom>
          <a:noFill/>
        </p:spPr>
        <p:txBody>
          <a:bodyPr wrap="none" rtlCol="0">
            <a:spAutoFit/>
          </a:bodyPr>
          <a:lstStyle/>
          <a:p>
            <a:r>
              <a:rPr lang="en-US" sz="2400" b="1" smtClean="0">
                <a:solidFill>
                  <a:schemeClr val="tx2">
                    <a:lumMod val="50000"/>
                  </a:schemeClr>
                </a:solidFill>
              </a:rPr>
              <a:t>Alternate</a:t>
            </a:r>
            <a:endParaRPr lang="en-US" sz="2400" b="1">
              <a:solidFill>
                <a:schemeClr val="tx2">
                  <a:lumMod val="50000"/>
                </a:schemeClr>
              </a:solidFill>
            </a:endParaRPr>
          </a:p>
        </p:txBody>
      </p:sp>
    </p:spTree>
    <p:extLst>
      <p:ext uri="{BB962C8B-B14F-4D97-AF65-F5344CB8AC3E}">
        <p14:creationId xmlns:p14="http://schemas.microsoft.com/office/powerpoint/2010/main" val="95360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4575" y="988541"/>
            <a:ext cx="4640946" cy="5560541"/>
          </a:xfrm>
          <a:prstGeom prst="rect">
            <a:avLst/>
          </a:prstGeom>
        </p:spPr>
      </p:pic>
      <p:sp>
        <p:nvSpPr>
          <p:cNvPr id="3" name="TextBox 2"/>
          <p:cNvSpPr txBox="1"/>
          <p:nvPr/>
        </p:nvSpPr>
        <p:spPr>
          <a:xfrm>
            <a:off x="160637" y="69158"/>
            <a:ext cx="4915782" cy="769441"/>
          </a:xfrm>
          <a:prstGeom prst="rect">
            <a:avLst/>
          </a:prstGeom>
          <a:noFill/>
        </p:spPr>
        <p:txBody>
          <a:bodyPr wrap="square" rtlCol="0">
            <a:spAutoFit/>
          </a:bodyPr>
          <a:lstStyle/>
          <a:p>
            <a:r>
              <a:rPr lang="en-US" sz="4400" b="1" smtClean="0">
                <a:solidFill>
                  <a:schemeClr val="tx2">
                    <a:lumMod val="50000"/>
                  </a:schemeClr>
                </a:solidFill>
              </a:rPr>
              <a:t>Dichotomous Key: </a:t>
            </a:r>
            <a:endParaRPr lang="en-US" sz="4400" b="1">
              <a:solidFill>
                <a:schemeClr val="tx2">
                  <a:lumMod val="50000"/>
                </a:schemeClr>
              </a:solidFill>
            </a:endParaRPr>
          </a:p>
        </p:txBody>
      </p:sp>
      <p:sp>
        <p:nvSpPr>
          <p:cNvPr id="4" name="Oval 3"/>
          <p:cNvSpPr/>
          <p:nvPr/>
        </p:nvSpPr>
        <p:spPr>
          <a:xfrm>
            <a:off x="694575" y="2251062"/>
            <a:ext cx="1630223" cy="218044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endCxn id="20" idx="1"/>
          </p:cNvCxnSpPr>
          <p:nvPr/>
        </p:nvCxnSpPr>
        <p:spPr>
          <a:xfrm flipV="1">
            <a:off x="1360473" y="1037805"/>
            <a:ext cx="6577382" cy="1740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26" idx="1"/>
          </p:cNvCxnSpPr>
          <p:nvPr/>
        </p:nvCxnSpPr>
        <p:spPr>
          <a:xfrm>
            <a:off x="1854558" y="3940935"/>
            <a:ext cx="6083296" cy="164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22" idx="2"/>
          </p:cNvCxnSpPr>
          <p:nvPr/>
        </p:nvCxnSpPr>
        <p:spPr>
          <a:xfrm>
            <a:off x="2047741" y="3094471"/>
            <a:ext cx="5890114" cy="13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37855" y="109067"/>
            <a:ext cx="2924536" cy="1857475"/>
          </a:xfrm>
          <a:prstGeom prst="rect">
            <a:avLst/>
          </a:prstGeom>
        </p:spPr>
      </p:pic>
      <p:sp>
        <p:nvSpPr>
          <p:cNvPr id="21" name="TextBox 20"/>
          <p:cNvSpPr txBox="1"/>
          <p:nvPr/>
        </p:nvSpPr>
        <p:spPr>
          <a:xfrm>
            <a:off x="7037582" y="177492"/>
            <a:ext cx="873957" cy="369332"/>
          </a:xfrm>
          <a:prstGeom prst="rect">
            <a:avLst/>
          </a:prstGeom>
          <a:noFill/>
        </p:spPr>
        <p:txBody>
          <a:bodyPr wrap="none" rtlCol="0">
            <a:spAutoFit/>
          </a:bodyPr>
          <a:lstStyle/>
          <a:p>
            <a:r>
              <a:rPr lang="en-US" smtClean="0"/>
              <a:t>SIMPLE</a:t>
            </a:r>
            <a:endParaRPr lang="en-US"/>
          </a:p>
        </p:txBody>
      </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8406884" y="1766796"/>
            <a:ext cx="1986476" cy="2924535"/>
          </a:xfrm>
          <a:prstGeom prst="rect">
            <a:avLst/>
          </a:prstGeom>
        </p:spPr>
      </p:pic>
      <p:sp>
        <p:nvSpPr>
          <p:cNvPr id="23" name="TextBox 22"/>
          <p:cNvSpPr txBox="1"/>
          <p:nvPr/>
        </p:nvSpPr>
        <p:spPr>
          <a:xfrm>
            <a:off x="6572032" y="2177136"/>
            <a:ext cx="1365823" cy="369332"/>
          </a:xfrm>
          <a:prstGeom prst="rect">
            <a:avLst/>
          </a:prstGeom>
          <a:noFill/>
        </p:spPr>
        <p:txBody>
          <a:bodyPr wrap="none" rtlCol="0">
            <a:spAutoFit/>
          </a:bodyPr>
          <a:lstStyle/>
          <a:p>
            <a:r>
              <a:rPr lang="en-US" dirty="0" smtClean="0"/>
              <a:t>COMPOUND</a:t>
            </a:r>
            <a:endParaRPr lang="en-US" dirty="0"/>
          </a:p>
        </p:txBody>
      </p:sp>
      <p:pic>
        <p:nvPicPr>
          <p:cNvPr id="26" name="Picture 2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37854" y="4491585"/>
            <a:ext cx="2930507" cy="2197880"/>
          </a:xfrm>
          <a:prstGeom prst="rect">
            <a:avLst/>
          </a:prstGeom>
        </p:spPr>
      </p:pic>
      <p:sp>
        <p:nvSpPr>
          <p:cNvPr id="31" name="TextBox 30"/>
          <p:cNvSpPr txBox="1"/>
          <p:nvPr/>
        </p:nvSpPr>
        <p:spPr>
          <a:xfrm>
            <a:off x="5908388" y="4431506"/>
            <a:ext cx="2029466" cy="646331"/>
          </a:xfrm>
          <a:prstGeom prst="rect">
            <a:avLst/>
          </a:prstGeom>
          <a:noFill/>
        </p:spPr>
        <p:txBody>
          <a:bodyPr wrap="none" rtlCol="0">
            <a:spAutoFit/>
          </a:bodyPr>
          <a:lstStyle/>
          <a:p>
            <a:r>
              <a:rPr lang="en-US" dirty="0" smtClean="0"/>
              <a:t>TWICE COMPOUND</a:t>
            </a:r>
          </a:p>
          <a:p>
            <a:endParaRPr lang="en-US" dirty="0"/>
          </a:p>
        </p:txBody>
      </p:sp>
    </p:spTree>
    <p:extLst>
      <p:ext uri="{BB962C8B-B14F-4D97-AF65-F5344CB8AC3E}">
        <p14:creationId xmlns:p14="http://schemas.microsoft.com/office/powerpoint/2010/main" val="24200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p:bldP spid="23"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637" y="69158"/>
            <a:ext cx="4915782" cy="769441"/>
          </a:xfrm>
          <a:prstGeom prst="rect">
            <a:avLst/>
          </a:prstGeom>
          <a:noFill/>
        </p:spPr>
        <p:txBody>
          <a:bodyPr wrap="square" rtlCol="0">
            <a:spAutoFit/>
          </a:bodyPr>
          <a:lstStyle/>
          <a:p>
            <a:r>
              <a:rPr lang="en-US" sz="4400" b="1" smtClean="0">
                <a:solidFill>
                  <a:schemeClr val="tx2">
                    <a:lumMod val="50000"/>
                  </a:schemeClr>
                </a:solidFill>
              </a:rPr>
              <a:t>Dichotomous Key: </a:t>
            </a:r>
            <a:endParaRPr lang="en-US" sz="4400" b="1">
              <a:solidFill>
                <a:schemeClr val="tx2">
                  <a:lumMod val="50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108" y="949436"/>
            <a:ext cx="9342582" cy="5737963"/>
          </a:xfrm>
          <a:prstGeom prst="rect">
            <a:avLst/>
          </a:prstGeom>
        </p:spPr>
      </p:pic>
    </p:spTree>
    <p:extLst>
      <p:ext uri="{BB962C8B-B14F-4D97-AF65-F5344CB8AC3E}">
        <p14:creationId xmlns:p14="http://schemas.microsoft.com/office/powerpoint/2010/main" val="1286771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6580" y="1171978"/>
            <a:ext cx="7581363" cy="5686022"/>
          </a:xfrm>
          <a:prstGeom prst="rect">
            <a:avLst/>
          </a:prstGeom>
        </p:spPr>
      </p:pic>
      <p:sp>
        <p:nvSpPr>
          <p:cNvPr id="3" name="TextBox 2"/>
          <p:cNvSpPr txBox="1"/>
          <p:nvPr/>
        </p:nvSpPr>
        <p:spPr>
          <a:xfrm>
            <a:off x="206062" y="334851"/>
            <a:ext cx="5542415" cy="461665"/>
          </a:xfrm>
          <a:prstGeom prst="rect">
            <a:avLst/>
          </a:prstGeom>
          <a:noFill/>
        </p:spPr>
        <p:txBody>
          <a:bodyPr wrap="none" rtlCol="0">
            <a:spAutoFit/>
          </a:bodyPr>
          <a:lstStyle/>
          <a:p>
            <a:r>
              <a:rPr lang="en-US" sz="2400" dirty="0" smtClean="0"/>
              <a:t>Questions before practicing your </a:t>
            </a:r>
            <a:r>
              <a:rPr lang="en-US" sz="2400" smtClean="0"/>
              <a:t>new skill?</a:t>
            </a:r>
            <a:endParaRPr lang="en-US" sz="2400"/>
          </a:p>
        </p:txBody>
      </p:sp>
    </p:spTree>
    <p:extLst>
      <p:ext uri="{BB962C8B-B14F-4D97-AF65-F5344CB8AC3E}">
        <p14:creationId xmlns:p14="http://schemas.microsoft.com/office/powerpoint/2010/main" val="148605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9876" y="283336"/>
            <a:ext cx="3177408" cy="769441"/>
          </a:xfrm>
          <a:prstGeom prst="rect">
            <a:avLst/>
          </a:prstGeom>
          <a:noFill/>
        </p:spPr>
        <p:txBody>
          <a:bodyPr wrap="none" rtlCol="0">
            <a:spAutoFit/>
          </a:bodyPr>
          <a:lstStyle/>
          <a:p>
            <a:r>
              <a:rPr lang="en-US" sz="4400" b="1" smtClean="0">
                <a:solidFill>
                  <a:schemeClr val="tx2">
                    <a:lumMod val="50000"/>
                  </a:schemeClr>
                </a:solidFill>
              </a:rPr>
              <a:t>THANK YOU!</a:t>
            </a:r>
            <a:endParaRPr lang="en-US" sz="4400" b="1">
              <a:solidFill>
                <a:schemeClr val="tx2">
                  <a:lumMod val="50000"/>
                </a:schemeClr>
              </a:solidFill>
            </a:endParaRPr>
          </a:p>
        </p:txBody>
      </p:sp>
      <p:sp>
        <p:nvSpPr>
          <p:cNvPr id="3" name="TextBox 2"/>
          <p:cNvSpPr txBox="1"/>
          <p:nvPr/>
        </p:nvSpPr>
        <p:spPr>
          <a:xfrm>
            <a:off x="680377" y="1803041"/>
            <a:ext cx="10724026" cy="1815882"/>
          </a:xfrm>
          <a:prstGeom prst="rect">
            <a:avLst/>
          </a:prstGeom>
          <a:noFill/>
        </p:spPr>
        <p:txBody>
          <a:bodyPr wrap="none" rtlCol="0">
            <a:spAutoFit/>
          </a:bodyPr>
          <a:lstStyle/>
          <a:p>
            <a:r>
              <a:rPr lang="en-US" sz="2800" dirty="0" smtClean="0"/>
              <a:t>Please email me or Wayne with any questions, concerns, or suggestions!</a:t>
            </a:r>
          </a:p>
          <a:p>
            <a:endParaRPr lang="en-US" sz="2800" dirty="0"/>
          </a:p>
          <a:p>
            <a:r>
              <a:rPr lang="en-US" sz="2800" dirty="0" smtClean="0"/>
              <a:t>Cat: </a:t>
            </a:r>
            <a:r>
              <a:rPr lang="en-US" sz="2800" dirty="0" smtClean="0">
                <a:hlinkClick r:id="rId2"/>
              </a:rPr>
              <a:t>cchamberlain@g.harvard.edu</a:t>
            </a:r>
            <a:endParaRPr lang="en-US" sz="2800" dirty="0" smtClean="0"/>
          </a:p>
          <a:p>
            <a:r>
              <a:rPr lang="en-US" sz="2800" dirty="0" smtClean="0"/>
              <a:t>Wayne: waynelmdaly@hotmail.com</a:t>
            </a:r>
            <a:endParaRPr lang="en-US" sz="28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48987" y="2562894"/>
            <a:ext cx="2998810" cy="3998413"/>
          </a:xfrm>
          <a:prstGeom prst="rect">
            <a:avLst/>
          </a:prstGeom>
        </p:spPr>
      </p:pic>
    </p:spTree>
    <p:extLst>
      <p:ext uri="{BB962C8B-B14F-4D97-AF65-F5344CB8AC3E}">
        <p14:creationId xmlns:p14="http://schemas.microsoft.com/office/powerpoint/2010/main" val="765479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50643" y="302254"/>
            <a:ext cx="2863412" cy="2863412"/>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04610" y="302254"/>
            <a:ext cx="2186189" cy="3279284"/>
          </a:xfrm>
          <a:prstGeom prst="rect">
            <a:avLst/>
          </a:prstGeom>
        </p:spPr>
      </p:pic>
      <p:sp>
        <p:nvSpPr>
          <p:cNvPr id="2" name="Title 1"/>
          <p:cNvSpPr>
            <a:spLocks noGrp="1"/>
          </p:cNvSpPr>
          <p:nvPr>
            <p:ph type="title"/>
          </p:nvPr>
        </p:nvSpPr>
        <p:spPr>
          <a:xfrm>
            <a:off x="207136" y="86977"/>
            <a:ext cx="10515600" cy="1325563"/>
          </a:xfrm>
        </p:spPr>
        <p:txBody>
          <a:bodyPr/>
          <a:lstStyle/>
          <a:p>
            <a:r>
              <a:rPr lang="en-US" b="1" dirty="0" smtClean="0">
                <a:solidFill>
                  <a:schemeClr val="tx2">
                    <a:lumMod val="50000"/>
                  </a:schemeClr>
                </a:solidFill>
              </a:rPr>
              <a:t>Outline	</a:t>
            </a:r>
            <a:endParaRPr lang="en-US" b="1" dirty="0">
              <a:solidFill>
                <a:schemeClr val="tx2">
                  <a:lumMod val="50000"/>
                </a:schemeClr>
              </a:solidFill>
            </a:endParaRPr>
          </a:p>
        </p:txBody>
      </p:sp>
      <p:sp>
        <p:nvSpPr>
          <p:cNvPr id="3" name="Content Placeholder 2"/>
          <p:cNvSpPr>
            <a:spLocks noGrp="1"/>
          </p:cNvSpPr>
          <p:nvPr>
            <p:ph idx="1"/>
          </p:nvPr>
        </p:nvSpPr>
        <p:spPr>
          <a:xfrm>
            <a:off x="347725" y="1694661"/>
            <a:ext cx="4738352" cy="4575175"/>
          </a:xfrm>
        </p:spPr>
        <p:txBody>
          <a:bodyPr>
            <a:normAutofit/>
          </a:bodyPr>
          <a:lstStyle/>
          <a:p>
            <a:r>
              <a:rPr lang="en-US" b="1" dirty="0" smtClean="0">
                <a:solidFill>
                  <a:schemeClr val="tx2">
                    <a:lumMod val="50000"/>
                  </a:schemeClr>
                </a:solidFill>
              </a:rPr>
              <a:t>History of Botany</a:t>
            </a:r>
          </a:p>
          <a:p>
            <a:r>
              <a:rPr lang="en-US" b="1" dirty="0" smtClean="0">
                <a:solidFill>
                  <a:schemeClr val="tx2">
                    <a:lumMod val="50000"/>
                  </a:schemeClr>
                </a:solidFill>
              </a:rPr>
              <a:t>Incredible Tree Diversity</a:t>
            </a:r>
          </a:p>
          <a:p>
            <a:r>
              <a:rPr lang="en-US" b="1" dirty="0" smtClean="0">
                <a:solidFill>
                  <a:schemeClr val="tx2">
                    <a:lumMod val="50000"/>
                  </a:schemeClr>
                </a:solidFill>
              </a:rPr>
              <a:t>Intro to Taxonomy and Phylogeny</a:t>
            </a:r>
          </a:p>
          <a:p>
            <a:r>
              <a:rPr lang="en-US" b="1" dirty="0" smtClean="0">
                <a:solidFill>
                  <a:schemeClr val="tx2">
                    <a:lumMod val="50000"/>
                  </a:schemeClr>
                </a:solidFill>
              </a:rPr>
              <a:t>Key (pun </a:t>
            </a:r>
            <a:r>
              <a:rPr lang="en-US" b="1" i="1" dirty="0" smtClean="0">
                <a:solidFill>
                  <a:schemeClr val="tx2">
                    <a:lumMod val="50000"/>
                  </a:schemeClr>
                </a:solidFill>
              </a:rPr>
              <a:t>intended!</a:t>
            </a:r>
            <a:r>
              <a:rPr lang="en-US" b="1" dirty="0" smtClean="0">
                <a:solidFill>
                  <a:schemeClr val="tx2">
                    <a:lumMod val="50000"/>
                  </a:schemeClr>
                </a:solidFill>
              </a:rPr>
              <a:t>) Terms</a:t>
            </a:r>
          </a:p>
          <a:p>
            <a:r>
              <a:rPr lang="en-US" b="1" dirty="0" smtClean="0">
                <a:solidFill>
                  <a:schemeClr val="tx2">
                    <a:lumMod val="50000"/>
                  </a:schemeClr>
                </a:solidFill>
              </a:rPr>
              <a:t>Interactive Workstations (indoor or outdoor depending)</a:t>
            </a:r>
            <a:endParaRPr lang="en-US" b="1" dirty="0">
              <a:solidFill>
                <a:schemeClr val="tx2">
                  <a:lumMod val="50000"/>
                </a:schemeClr>
              </a:solidFill>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27866" y="3581538"/>
            <a:ext cx="2186189" cy="3134794"/>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04610" y="3982249"/>
            <a:ext cx="2734083" cy="2734083"/>
          </a:xfrm>
          <a:prstGeom prst="rect">
            <a:avLst/>
          </a:prstGeom>
        </p:spPr>
      </p:pic>
    </p:spTree>
    <p:extLst>
      <p:ext uri="{BB962C8B-B14F-4D97-AF65-F5344CB8AC3E}">
        <p14:creationId xmlns:p14="http://schemas.microsoft.com/office/powerpoint/2010/main" val="74302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98582" y="1000443"/>
            <a:ext cx="4343117" cy="4736244"/>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79601" y="1000443"/>
            <a:ext cx="9050638" cy="509098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32920" y="0"/>
            <a:ext cx="9144000" cy="6858000"/>
          </a:xfrm>
          <a:prstGeom prst="rect">
            <a:avLst/>
          </a:prstGeom>
        </p:spPr>
      </p:pic>
      <p:sp>
        <p:nvSpPr>
          <p:cNvPr id="9" name="TextBox 8"/>
          <p:cNvSpPr txBox="1"/>
          <p:nvPr/>
        </p:nvSpPr>
        <p:spPr>
          <a:xfrm>
            <a:off x="0" y="0"/>
            <a:ext cx="6227282" cy="1446550"/>
          </a:xfrm>
          <a:prstGeom prst="rect">
            <a:avLst/>
          </a:prstGeom>
          <a:noFill/>
        </p:spPr>
        <p:txBody>
          <a:bodyPr wrap="none" rtlCol="0">
            <a:spAutoFit/>
          </a:bodyPr>
          <a:lstStyle/>
          <a:p>
            <a:r>
              <a:rPr lang="en-US" sz="4400" b="1" dirty="0" smtClean="0">
                <a:solidFill>
                  <a:schemeClr val="tx2">
                    <a:lumMod val="50000"/>
                  </a:schemeClr>
                </a:solidFill>
              </a:rPr>
              <a:t>Incredible </a:t>
            </a:r>
            <a:r>
              <a:rPr lang="en-US" sz="4400" b="1" smtClean="0">
                <a:solidFill>
                  <a:schemeClr val="tx2">
                    <a:lumMod val="50000"/>
                  </a:schemeClr>
                </a:solidFill>
              </a:rPr>
              <a:t>Plant Diversity!</a:t>
            </a:r>
            <a:endParaRPr lang="en-US" sz="4400" b="1" dirty="0" smtClean="0">
              <a:solidFill>
                <a:schemeClr val="tx2">
                  <a:lumMod val="50000"/>
                </a:schemeClr>
              </a:solidFill>
            </a:endParaRPr>
          </a:p>
          <a:p>
            <a:endParaRPr lang="en-US" sz="4400" b="1" dirty="0">
              <a:solidFill>
                <a:schemeClr val="tx2">
                  <a:lumMod val="50000"/>
                </a:schemeClr>
              </a:solidFill>
            </a:endParaRPr>
          </a:p>
        </p:txBody>
      </p:sp>
    </p:spTree>
    <p:extLst>
      <p:ext uri="{BB962C8B-B14F-4D97-AF65-F5344CB8AC3E}">
        <p14:creationId xmlns:p14="http://schemas.microsoft.com/office/powerpoint/2010/main" val="72932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1000"/>
                                        <p:tgtEl>
                                          <p:spTgt spid="8"/>
                                        </p:tgtEl>
                                        <p:attrNameLst>
                                          <p:attrName>ppt_x</p:attrName>
                                        </p:attrNameLst>
                                      </p:cBhvr>
                                      <p:tavLst>
                                        <p:tav tm="0">
                                          <p:val>
                                            <p:strVal val="ppt_x"/>
                                          </p:val>
                                        </p:tav>
                                        <p:tav tm="100000">
                                          <p:val>
                                            <p:strVal val="1+ppt_w/2"/>
                                          </p:val>
                                        </p:tav>
                                      </p:tavLst>
                                    </p:anim>
                                    <p:anim calcmode="lin" valueType="num">
                                      <p:cBhvr additive="base">
                                        <p:cTn id="13" dur="1000"/>
                                        <p:tgtEl>
                                          <p:spTgt spid="8"/>
                                        </p:tgtEl>
                                        <p:attrNameLst>
                                          <p:attrName>ppt_y</p:attrName>
                                        </p:attrNameLst>
                                      </p:cBhvr>
                                      <p:tavLst>
                                        <p:tav tm="0">
                                          <p:val>
                                            <p:strVal val="ppt_y"/>
                                          </p:val>
                                        </p:tav>
                                        <p:tav tm="100000">
                                          <p:val>
                                            <p:strVal val="ppt_y"/>
                                          </p:val>
                                        </p:tav>
                                      </p:tavLst>
                                    </p:anim>
                                    <p:set>
                                      <p:cBhvr>
                                        <p:cTn id="14" dur="1" fill="hold">
                                          <p:stCondLst>
                                            <p:cond delay="9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757" y="184935"/>
            <a:ext cx="4246484" cy="769441"/>
          </a:xfrm>
          <a:prstGeom prst="rect">
            <a:avLst/>
          </a:prstGeom>
          <a:noFill/>
        </p:spPr>
        <p:txBody>
          <a:bodyPr wrap="none" rtlCol="0">
            <a:spAutoFit/>
          </a:bodyPr>
          <a:lstStyle/>
          <a:p>
            <a:r>
              <a:rPr lang="en-US" sz="4400" b="1" smtClean="0">
                <a:solidFill>
                  <a:schemeClr val="tx2">
                    <a:lumMod val="50000"/>
                  </a:schemeClr>
                </a:solidFill>
              </a:rPr>
              <a:t>History of Botany</a:t>
            </a:r>
            <a:endParaRPr lang="en-US" sz="4400" b="1">
              <a:solidFill>
                <a:schemeClr val="tx2">
                  <a:lumMod val="50000"/>
                </a:schemeClr>
              </a:solidFill>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0237" y="1862546"/>
            <a:ext cx="6249062" cy="3510837"/>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4127" y="1403883"/>
            <a:ext cx="3723682" cy="4428162"/>
          </a:xfrm>
          <a:prstGeom prst="rect">
            <a:avLst/>
          </a:prstGeom>
        </p:spPr>
      </p:pic>
      <p:sp>
        <p:nvSpPr>
          <p:cNvPr id="6" name="TextBox 5"/>
          <p:cNvSpPr txBox="1"/>
          <p:nvPr/>
        </p:nvSpPr>
        <p:spPr>
          <a:xfrm>
            <a:off x="642854" y="1034551"/>
            <a:ext cx="4567854" cy="369332"/>
          </a:xfrm>
          <a:prstGeom prst="rect">
            <a:avLst/>
          </a:prstGeom>
          <a:noFill/>
        </p:spPr>
        <p:txBody>
          <a:bodyPr wrap="none" rtlCol="0">
            <a:spAutoFit/>
          </a:bodyPr>
          <a:lstStyle/>
          <a:p>
            <a:r>
              <a:rPr lang="en-US" b="1" smtClean="0">
                <a:solidFill>
                  <a:schemeClr val="tx2">
                    <a:lumMod val="50000"/>
                  </a:schemeClr>
                </a:solidFill>
              </a:rPr>
              <a:t>Paleolithic: hunters and gatherers; stone tools</a:t>
            </a:r>
            <a:endParaRPr lang="en-US" b="1">
              <a:solidFill>
                <a:schemeClr val="tx2">
                  <a:lumMod val="50000"/>
                </a:schemeClr>
              </a:solidFill>
            </a:endParaRPr>
          </a:p>
        </p:txBody>
      </p:sp>
      <p:sp>
        <p:nvSpPr>
          <p:cNvPr id="7" name="TextBox 6"/>
          <p:cNvSpPr txBox="1"/>
          <p:nvPr/>
        </p:nvSpPr>
        <p:spPr>
          <a:xfrm>
            <a:off x="6431119" y="1431029"/>
            <a:ext cx="4718536" cy="369332"/>
          </a:xfrm>
          <a:prstGeom prst="rect">
            <a:avLst/>
          </a:prstGeom>
          <a:noFill/>
        </p:spPr>
        <p:txBody>
          <a:bodyPr wrap="none" rtlCol="0">
            <a:spAutoFit/>
          </a:bodyPr>
          <a:lstStyle/>
          <a:p>
            <a:r>
              <a:rPr lang="en-US" b="1" dirty="0" smtClean="0">
                <a:solidFill>
                  <a:schemeClr val="tx2">
                    <a:lumMod val="50000"/>
                  </a:schemeClr>
                </a:solidFill>
              </a:rPr>
              <a:t>Neolithic: ~12,000 years ago; Age of Agriculture</a:t>
            </a:r>
            <a:endParaRPr lang="en-US" b="1" dirty="0">
              <a:solidFill>
                <a:schemeClr val="tx2">
                  <a:lumMod val="50000"/>
                </a:schemeClr>
              </a:solidFill>
            </a:endParaRPr>
          </a:p>
        </p:txBody>
      </p:sp>
      <p:cxnSp>
        <p:nvCxnSpPr>
          <p:cNvPr id="9" name="Straight Arrow Connector 8"/>
          <p:cNvCxnSpPr>
            <a:stCxn id="5" idx="3"/>
            <a:endCxn id="4" idx="1"/>
          </p:cNvCxnSpPr>
          <p:nvPr/>
        </p:nvCxnSpPr>
        <p:spPr>
          <a:xfrm>
            <a:off x="4747809" y="3617964"/>
            <a:ext cx="8824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23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p:tgtEl>
                                          <p:spTgt spid="9"/>
                                        </p:tgtEl>
                                        <p:attrNameLst>
                                          <p:attrName>ppt_y</p:attrName>
                                        </p:attrNameLst>
                                      </p:cBhvr>
                                      <p:tavLst>
                                        <p:tav tm="0">
                                          <p:val>
                                            <p:strVal val="#ppt_y+#ppt_h*1.125000"/>
                                          </p:val>
                                        </p:tav>
                                        <p:tav tm="100000">
                                          <p:val>
                                            <p:strVal val="#ppt_y"/>
                                          </p:val>
                                        </p:tav>
                                      </p:tavLst>
                                    </p:anim>
                                    <p:animEffect transition="in" filter="wipe(up)">
                                      <p:cBhvr>
                                        <p:cTn id="20" dur="1000"/>
                                        <p:tgtEl>
                                          <p:spTgt spid="9"/>
                                        </p:tgtEl>
                                      </p:cBhvr>
                                    </p:animEffect>
                                  </p:childTnLst>
                                </p:cTn>
                              </p:par>
                              <p:par>
                                <p:cTn id="21" presetID="1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p:tgtEl>
                                          <p:spTgt spid="4"/>
                                        </p:tgtEl>
                                        <p:attrNameLst>
                                          <p:attrName>ppt_y</p:attrName>
                                        </p:attrNameLst>
                                      </p:cBhvr>
                                      <p:tavLst>
                                        <p:tav tm="0">
                                          <p:val>
                                            <p:strVal val="#ppt_y+#ppt_h*1.125000"/>
                                          </p:val>
                                        </p:tav>
                                        <p:tav tm="100000">
                                          <p:val>
                                            <p:strVal val="#ppt_y"/>
                                          </p:val>
                                        </p:tav>
                                      </p:tavLst>
                                    </p:anim>
                                    <p:animEffect transition="in" filter="wipe(up)">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88" y="51158"/>
            <a:ext cx="7259744" cy="707886"/>
          </a:xfrm>
          <a:prstGeom prst="rect">
            <a:avLst/>
          </a:prstGeom>
          <a:noFill/>
        </p:spPr>
        <p:txBody>
          <a:bodyPr wrap="none" rtlCol="0">
            <a:spAutoFit/>
          </a:bodyPr>
          <a:lstStyle/>
          <a:p>
            <a:r>
              <a:rPr lang="en-US" sz="4000" b="1" dirty="0" smtClean="0">
                <a:solidFill>
                  <a:schemeClr val="tx2">
                    <a:lumMod val="50000"/>
                  </a:schemeClr>
                </a:solidFill>
              </a:rPr>
              <a:t>History of Botany: Enlightenment</a:t>
            </a:r>
            <a:endParaRPr lang="en-US" sz="4000" b="1" dirty="0">
              <a:solidFill>
                <a:schemeClr val="tx2">
                  <a:lumMod val="50000"/>
                </a:schemeClr>
              </a:solidFill>
            </a:endParaRPr>
          </a:p>
        </p:txBody>
      </p:sp>
      <p:sp>
        <p:nvSpPr>
          <p:cNvPr id="3" name="TextBox 2"/>
          <p:cNvSpPr txBox="1"/>
          <p:nvPr/>
        </p:nvSpPr>
        <p:spPr>
          <a:xfrm>
            <a:off x="326572" y="1430806"/>
            <a:ext cx="9282028" cy="2308324"/>
          </a:xfrm>
          <a:prstGeom prst="rect">
            <a:avLst/>
          </a:prstGeom>
          <a:noFill/>
        </p:spPr>
        <p:txBody>
          <a:bodyPr wrap="none" rtlCol="0">
            <a:spAutoFit/>
          </a:bodyPr>
          <a:lstStyle/>
          <a:p>
            <a:pPr marL="285750" indent="-285750">
              <a:buFont typeface="Wingdings" charset="2"/>
              <a:buChar char="v"/>
            </a:pPr>
            <a:r>
              <a:rPr lang="en-US" sz="2400" b="1" dirty="0" smtClean="0">
                <a:solidFill>
                  <a:schemeClr val="tx2">
                    <a:lumMod val="50000"/>
                  </a:schemeClr>
                </a:solidFill>
              </a:rPr>
              <a:t> Introduction of the Scientific Method </a:t>
            </a:r>
          </a:p>
          <a:p>
            <a:pPr marL="742950" lvl="1" indent="-285750">
              <a:buFont typeface="Wingdings" charset="2"/>
              <a:buChar char="v"/>
            </a:pPr>
            <a:r>
              <a:rPr lang="en-US" sz="2400" b="1" dirty="0" smtClean="0">
                <a:solidFill>
                  <a:schemeClr val="tx2">
                    <a:lumMod val="50000"/>
                  </a:schemeClr>
                </a:solidFill>
              </a:rPr>
              <a:t> Society began using science and reason over politics and religion </a:t>
            </a:r>
          </a:p>
          <a:p>
            <a:pPr marL="285750" indent="-285750">
              <a:buFont typeface="Wingdings" charset="2"/>
              <a:buChar char="v"/>
            </a:pPr>
            <a:endParaRPr lang="en-US" sz="2400" b="1" dirty="0">
              <a:solidFill>
                <a:schemeClr val="tx2">
                  <a:lumMod val="50000"/>
                </a:schemeClr>
              </a:solidFill>
            </a:endParaRPr>
          </a:p>
          <a:p>
            <a:pPr marL="285750" indent="-285750">
              <a:buFont typeface="Wingdings" charset="2"/>
              <a:buChar char="v"/>
            </a:pPr>
            <a:r>
              <a:rPr lang="en-US" sz="2400" b="1" dirty="0" smtClean="0">
                <a:solidFill>
                  <a:schemeClr val="tx2">
                    <a:lumMod val="50000"/>
                  </a:schemeClr>
                </a:solidFill>
              </a:rPr>
              <a:t> Explorers were teams of Botanists and Zoologists</a:t>
            </a:r>
          </a:p>
          <a:p>
            <a:pPr marL="285750" indent="-285750">
              <a:buFont typeface="Wingdings" charset="2"/>
              <a:buChar char="v"/>
            </a:pPr>
            <a:endParaRPr lang="en-US" sz="2400" b="1" dirty="0">
              <a:solidFill>
                <a:schemeClr val="tx2">
                  <a:lumMod val="50000"/>
                </a:schemeClr>
              </a:solidFill>
            </a:endParaRPr>
          </a:p>
          <a:p>
            <a:pPr marL="285750" indent="-285750">
              <a:buFont typeface="Wingdings" charset="2"/>
              <a:buChar char="v"/>
            </a:pPr>
            <a:r>
              <a:rPr lang="en-US" sz="2400" b="1" dirty="0" smtClean="0">
                <a:solidFill>
                  <a:schemeClr val="tx2">
                    <a:lumMod val="50000"/>
                  </a:schemeClr>
                </a:solidFill>
              </a:rPr>
              <a:t> Age of Reason and Scientific Discovery</a:t>
            </a:r>
            <a:endParaRPr lang="en-US" sz="2400" b="1" dirty="0">
              <a:solidFill>
                <a:schemeClr val="tx2">
                  <a:lumMod val="50000"/>
                </a:schemeClr>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16430" y="1621511"/>
            <a:ext cx="5428341" cy="4235237"/>
          </a:xfrm>
          <a:prstGeom prst="rect">
            <a:avLst/>
          </a:prstGeom>
        </p:spPr>
      </p:pic>
      <p:sp>
        <p:nvSpPr>
          <p:cNvPr id="7" name="TextBox 6"/>
          <p:cNvSpPr txBox="1"/>
          <p:nvPr/>
        </p:nvSpPr>
        <p:spPr>
          <a:xfrm>
            <a:off x="5242247" y="5856748"/>
            <a:ext cx="4302524" cy="369332"/>
          </a:xfrm>
          <a:prstGeom prst="rect">
            <a:avLst/>
          </a:prstGeom>
          <a:noFill/>
        </p:spPr>
        <p:txBody>
          <a:bodyPr wrap="none" rtlCol="0">
            <a:spAutoFit/>
          </a:bodyPr>
          <a:lstStyle/>
          <a:p>
            <a:r>
              <a:rPr lang="en-US" dirty="0" smtClean="0"/>
              <a:t>Pollination depicted by Carl Linnaeus (1729)</a:t>
            </a:r>
            <a:endParaRPr lang="en-US" dirty="0"/>
          </a:p>
        </p:txBody>
      </p:sp>
      <p:pic>
        <p:nvPicPr>
          <p:cNvPr id="8" name="Picture 7"/>
          <p:cNvPicPr>
            <a:picLocks noChangeAspect="1"/>
          </p:cNvPicPr>
          <p:nvPr/>
        </p:nvPicPr>
        <p:blipFill>
          <a:blip r:embed="rId4"/>
          <a:stretch>
            <a:fillRect/>
          </a:stretch>
        </p:blipFill>
        <p:spPr>
          <a:xfrm>
            <a:off x="7385793" y="553644"/>
            <a:ext cx="3608607" cy="6034732"/>
          </a:xfrm>
          <a:prstGeom prst="rect">
            <a:avLst/>
          </a:prstGeom>
        </p:spPr>
      </p:pic>
      <p:sp>
        <p:nvSpPr>
          <p:cNvPr id="9" name="TextBox 8"/>
          <p:cNvSpPr txBox="1"/>
          <p:nvPr/>
        </p:nvSpPr>
        <p:spPr>
          <a:xfrm>
            <a:off x="7581315" y="261257"/>
            <a:ext cx="3570336" cy="369332"/>
          </a:xfrm>
          <a:prstGeom prst="rect">
            <a:avLst/>
          </a:prstGeom>
          <a:noFill/>
        </p:spPr>
        <p:txBody>
          <a:bodyPr wrap="none" rtlCol="0">
            <a:spAutoFit/>
          </a:bodyPr>
          <a:lstStyle/>
          <a:p>
            <a:r>
              <a:rPr lang="en-US" smtClean="0"/>
              <a:t>Early depictions of leaf forms (1738)</a:t>
            </a:r>
            <a:endParaRPr lang="en-US"/>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792" y="1228947"/>
            <a:ext cx="2856538" cy="5020366"/>
          </a:xfrm>
          <a:prstGeom prst="rect">
            <a:avLst/>
          </a:prstGeom>
        </p:spPr>
      </p:pic>
    </p:spTree>
    <p:extLst>
      <p:ext uri="{BB962C8B-B14F-4D97-AF65-F5344CB8AC3E}">
        <p14:creationId xmlns:p14="http://schemas.microsoft.com/office/powerpoint/2010/main" val="46987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10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xit" presetSubtype="2" fill="hold" nodeType="clickEffect">
                                  <p:stCondLst>
                                    <p:cond delay="0"/>
                                  </p:stCondLst>
                                  <p:childTnLst>
                                    <p:anim calcmode="lin" valueType="num">
                                      <p:cBhvr additive="base">
                                        <p:cTn id="24" dur="1000"/>
                                        <p:tgtEl>
                                          <p:spTgt spid="6"/>
                                        </p:tgtEl>
                                        <p:attrNameLst>
                                          <p:attrName>ppt_x</p:attrName>
                                        </p:attrNameLst>
                                      </p:cBhvr>
                                      <p:tavLst>
                                        <p:tav tm="0">
                                          <p:val>
                                            <p:strVal val="#ppt_x"/>
                                          </p:val>
                                        </p:tav>
                                        <p:tav tm="100000">
                                          <p:val>
                                            <p:strVal val="#ppt_x+#ppt_w*1.125000"/>
                                          </p:val>
                                        </p:tav>
                                      </p:tavLst>
                                    </p:anim>
                                    <p:animEffect transition="out" filter="wipe(right)">
                                      <p:cBhvr>
                                        <p:cTn id="25" dur="1000"/>
                                        <p:tgtEl>
                                          <p:spTgt spid="6"/>
                                        </p:tgtEl>
                                      </p:cBhvr>
                                    </p:animEffect>
                                    <p:set>
                                      <p:cBhvr>
                                        <p:cTn id="26" dur="1" fill="hold">
                                          <p:stCondLst>
                                            <p:cond delay="999"/>
                                          </p:stCondLst>
                                        </p:cTn>
                                        <p:tgtEl>
                                          <p:spTgt spid="6"/>
                                        </p:tgtEl>
                                        <p:attrNameLst>
                                          <p:attrName>style.visibility</p:attrName>
                                        </p:attrNameLst>
                                      </p:cBhvr>
                                      <p:to>
                                        <p:strVal val="hidden"/>
                                      </p:to>
                                    </p:set>
                                  </p:childTnLst>
                                </p:cTn>
                              </p:par>
                              <p:par>
                                <p:cTn id="27" presetID="12" presetClass="exit" presetSubtype="4" fill="hold" grpId="1" nodeType="withEffect">
                                  <p:stCondLst>
                                    <p:cond delay="0"/>
                                  </p:stCondLst>
                                  <p:childTnLst>
                                    <p:anim calcmode="lin" valueType="num">
                                      <p:cBhvr additive="base">
                                        <p:cTn id="28" dur="1000"/>
                                        <p:tgtEl>
                                          <p:spTgt spid="7"/>
                                        </p:tgtEl>
                                        <p:attrNameLst>
                                          <p:attrName>ppt_y</p:attrName>
                                        </p:attrNameLst>
                                      </p:cBhvr>
                                      <p:tavLst>
                                        <p:tav tm="0">
                                          <p:val>
                                            <p:strVal val="#ppt_y"/>
                                          </p:val>
                                        </p:tav>
                                        <p:tav tm="100000">
                                          <p:val>
                                            <p:strVal val="#ppt_y+#ppt_h*1.125000"/>
                                          </p:val>
                                        </p:tav>
                                      </p:tavLst>
                                    </p:anim>
                                    <p:animEffect transition="out" filter="wipe(down)">
                                      <p:cBhvr>
                                        <p:cTn id="29" dur="1000"/>
                                        <p:tgtEl>
                                          <p:spTgt spid="7"/>
                                        </p:tgtEl>
                                      </p:cBhvr>
                                    </p:animEffect>
                                    <p:set>
                                      <p:cBhvr>
                                        <p:cTn id="30" dur="1" fill="hold">
                                          <p:stCondLst>
                                            <p:cond delay="9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p:tgtEl>
                                          <p:spTgt spid="8"/>
                                        </p:tgtEl>
                                        <p:attrNameLst>
                                          <p:attrName>ppt_y</p:attrName>
                                        </p:attrNameLst>
                                      </p:cBhvr>
                                      <p:tavLst>
                                        <p:tav tm="0">
                                          <p:val>
                                            <p:strVal val="#ppt_y+#ppt_h*1.125000"/>
                                          </p:val>
                                        </p:tav>
                                        <p:tav tm="100000">
                                          <p:val>
                                            <p:strVal val="#ppt_y"/>
                                          </p:val>
                                        </p:tav>
                                      </p:tavLst>
                                    </p:anim>
                                    <p:animEffect transition="in" filter="wipe(up)">
                                      <p:cBhvr>
                                        <p:cTn id="36" dur="1000"/>
                                        <p:tgtEl>
                                          <p:spTgt spid="8"/>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000"/>
                                        <p:tgtEl>
                                          <p:spTgt spid="9"/>
                                        </p:tgtEl>
                                        <p:attrNameLst>
                                          <p:attrName>ppt_x</p:attrName>
                                        </p:attrNameLst>
                                      </p:cBhvr>
                                      <p:tavLst>
                                        <p:tav tm="0">
                                          <p:val>
                                            <p:strVal val="#ppt_x+#ppt_w*1.125000"/>
                                          </p:val>
                                        </p:tav>
                                        <p:tav tm="100000">
                                          <p:val>
                                            <p:strVal val="#ppt_x"/>
                                          </p:val>
                                        </p:tav>
                                      </p:tavLst>
                                    </p:anim>
                                    <p:animEffect transition="in" filter="wipe(left)">
                                      <p:cBhvr>
                                        <p:cTn id="4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7" grpId="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6807" y="3745239"/>
            <a:ext cx="5216083" cy="2825378"/>
          </a:xfrm>
          <a:prstGeom prst="rect">
            <a:avLst/>
          </a:prstGeom>
        </p:spPr>
      </p:pic>
      <p:pic>
        <p:nvPicPr>
          <p:cNvPr id="3" name="Picture 2"/>
          <p:cNvPicPr>
            <a:picLocks noChangeAspect="1"/>
          </p:cNvPicPr>
          <p:nvPr/>
        </p:nvPicPr>
        <p:blipFill>
          <a:blip r:embed="rId4"/>
          <a:stretch>
            <a:fillRect/>
          </a:stretch>
        </p:blipFill>
        <p:spPr>
          <a:xfrm>
            <a:off x="6943404" y="2281234"/>
            <a:ext cx="3278616" cy="4367893"/>
          </a:xfrm>
          <a:prstGeom prst="rect">
            <a:avLst/>
          </a:prstGeom>
        </p:spPr>
      </p:pic>
      <p:sp>
        <p:nvSpPr>
          <p:cNvPr id="4" name="TextBox 3"/>
          <p:cNvSpPr txBox="1"/>
          <p:nvPr/>
        </p:nvSpPr>
        <p:spPr>
          <a:xfrm>
            <a:off x="222068" y="182260"/>
            <a:ext cx="4892686" cy="707886"/>
          </a:xfrm>
          <a:prstGeom prst="rect">
            <a:avLst/>
          </a:prstGeom>
          <a:noFill/>
        </p:spPr>
        <p:txBody>
          <a:bodyPr wrap="none" rtlCol="0">
            <a:spAutoFit/>
          </a:bodyPr>
          <a:lstStyle/>
          <a:p>
            <a:r>
              <a:rPr lang="en-US" sz="4000" b="1" smtClean="0">
                <a:solidFill>
                  <a:schemeClr val="tx2">
                    <a:lumMod val="50000"/>
                  </a:schemeClr>
                </a:solidFill>
              </a:rPr>
              <a:t>20</a:t>
            </a:r>
            <a:r>
              <a:rPr lang="en-US" sz="4000" b="1" baseline="30000" smtClean="0">
                <a:solidFill>
                  <a:schemeClr val="tx2">
                    <a:lumMod val="50000"/>
                  </a:schemeClr>
                </a:solidFill>
              </a:rPr>
              <a:t>th</a:t>
            </a:r>
            <a:r>
              <a:rPr lang="en-US" sz="4000" b="1" smtClean="0">
                <a:solidFill>
                  <a:schemeClr val="tx2">
                    <a:lumMod val="50000"/>
                  </a:schemeClr>
                </a:solidFill>
              </a:rPr>
              <a:t> Century Botanists</a:t>
            </a:r>
            <a:endParaRPr lang="en-US" sz="4000" b="1">
              <a:solidFill>
                <a:schemeClr val="tx2">
                  <a:lumMod val="50000"/>
                </a:schemeClr>
              </a:solidFill>
            </a:endParaRPr>
          </a:p>
        </p:txBody>
      </p:sp>
      <p:sp>
        <p:nvSpPr>
          <p:cNvPr id="5" name="TextBox 4"/>
          <p:cNvSpPr txBox="1"/>
          <p:nvPr/>
        </p:nvSpPr>
        <p:spPr>
          <a:xfrm>
            <a:off x="6584473" y="274319"/>
            <a:ext cx="4049891" cy="1697068"/>
          </a:xfrm>
          <a:prstGeom prst="rect">
            <a:avLst/>
          </a:prstGeom>
          <a:noFill/>
        </p:spPr>
        <p:txBody>
          <a:bodyPr wrap="none" rtlCol="0">
            <a:spAutoFit/>
          </a:bodyPr>
          <a:lstStyle/>
          <a:p>
            <a:pPr marL="285750" indent="-285750">
              <a:lnSpc>
                <a:spcPct val="150000"/>
              </a:lnSpc>
              <a:buFont typeface="Wingdings" charset="2"/>
              <a:buChar char="v"/>
            </a:pPr>
            <a:r>
              <a:rPr lang="en-US" sz="2400" b="1" dirty="0" smtClean="0">
                <a:solidFill>
                  <a:schemeClr val="tx2">
                    <a:lumMod val="50000"/>
                  </a:schemeClr>
                </a:solidFill>
              </a:rPr>
              <a:t> Exploration to China began </a:t>
            </a:r>
          </a:p>
          <a:p>
            <a:pPr marL="285750" indent="-285750">
              <a:lnSpc>
                <a:spcPct val="150000"/>
              </a:lnSpc>
              <a:buFont typeface="Wingdings" charset="2"/>
              <a:buChar char="v"/>
            </a:pPr>
            <a:r>
              <a:rPr lang="en-US" sz="2400" b="1" dirty="0" smtClean="0">
                <a:solidFill>
                  <a:schemeClr val="tx2">
                    <a:lumMod val="50000"/>
                  </a:schemeClr>
                </a:solidFill>
              </a:rPr>
              <a:t> Reginal Farrer (1880-1920)</a:t>
            </a:r>
          </a:p>
          <a:p>
            <a:pPr marL="285750" indent="-285750">
              <a:lnSpc>
                <a:spcPct val="150000"/>
              </a:lnSpc>
              <a:buFont typeface="Wingdings" charset="2"/>
              <a:buChar char="v"/>
            </a:pPr>
            <a:r>
              <a:rPr lang="en-US" sz="2400" b="1" dirty="0" smtClean="0">
                <a:solidFill>
                  <a:schemeClr val="tx2">
                    <a:lumMod val="50000"/>
                  </a:schemeClr>
                </a:solidFill>
              </a:rPr>
              <a:t> George Forrest (1873-1932)</a:t>
            </a:r>
            <a:endParaRPr lang="en-US" sz="2400" b="1" dirty="0">
              <a:solidFill>
                <a:schemeClr val="tx2">
                  <a:lumMod val="50000"/>
                </a:schemeClr>
              </a:solidFill>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71729" y="981586"/>
            <a:ext cx="4708778" cy="2580773"/>
          </a:xfrm>
          <a:prstGeom prst="rect">
            <a:avLst/>
          </a:prstGeom>
        </p:spPr>
      </p:pic>
    </p:spTree>
    <p:extLst>
      <p:ext uri="{BB962C8B-B14F-4D97-AF65-F5344CB8AC3E}">
        <p14:creationId xmlns:p14="http://schemas.microsoft.com/office/powerpoint/2010/main" val="98101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25671" y="936201"/>
            <a:ext cx="6958788" cy="5810588"/>
          </a:xfrm>
          <a:prstGeom prst="rect">
            <a:avLst/>
          </a:prstGeom>
        </p:spPr>
      </p:pic>
      <p:sp>
        <p:nvSpPr>
          <p:cNvPr id="3" name="TextBox 2"/>
          <p:cNvSpPr txBox="1"/>
          <p:nvPr/>
        </p:nvSpPr>
        <p:spPr>
          <a:xfrm>
            <a:off x="271849" y="247134"/>
            <a:ext cx="7246151" cy="461665"/>
          </a:xfrm>
          <a:prstGeom prst="rect">
            <a:avLst/>
          </a:prstGeom>
          <a:noFill/>
        </p:spPr>
        <p:txBody>
          <a:bodyPr wrap="none" rtlCol="0">
            <a:spAutoFit/>
          </a:bodyPr>
          <a:lstStyle/>
          <a:p>
            <a:r>
              <a:rPr lang="en-US" sz="2400" b="1" dirty="0" smtClean="0">
                <a:solidFill>
                  <a:schemeClr val="tx2">
                    <a:lumMod val="50000"/>
                  </a:schemeClr>
                </a:solidFill>
              </a:rPr>
              <a:t>First plant life on land was ~400 </a:t>
            </a:r>
            <a:r>
              <a:rPr lang="en-US" sz="2400" b="1" dirty="0" err="1" smtClean="0">
                <a:solidFill>
                  <a:schemeClr val="tx2">
                    <a:lumMod val="50000"/>
                  </a:schemeClr>
                </a:solidFill>
              </a:rPr>
              <a:t>mya</a:t>
            </a:r>
            <a:r>
              <a:rPr lang="en-US" sz="2400" b="1" dirty="0" smtClean="0">
                <a:solidFill>
                  <a:schemeClr val="tx2">
                    <a:lumMod val="50000"/>
                  </a:schemeClr>
                </a:solidFill>
              </a:rPr>
              <a:t> (million years ago)</a:t>
            </a:r>
            <a:endParaRPr lang="en-US" sz="2400" b="1" dirty="0">
              <a:solidFill>
                <a:schemeClr val="tx2">
                  <a:lumMod val="50000"/>
                </a:schemeClr>
              </a:solidFill>
            </a:endParaRPr>
          </a:p>
        </p:txBody>
      </p:sp>
      <p:sp>
        <p:nvSpPr>
          <p:cNvPr id="4" name="Oval 3"/>
          <p:cNvSpPr/>
          <p:nvPr/>
        </p:nvSpPr>
        <p:spPr>
          <a:xfrm>
            <a:off x="8539579" y="936201"/>
            <a:ext cx="1136821" cy="126330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5175" y="1102586"/>
            <a:ext cx="1248270" cy="2193834"/>
          </a:xfrm>
          <a:prstGeom prst="rect">
            <a:avLst/>
          </a:prstGeom>
        </p:spPr>
      </p:pic>
      <p:cxnSp>
        <p:nvCxnSpPr>
          <p:cNvPr id="7" name="Straight Arrow Connector 6"/>
          <p:cNvCxnSpPr/>
          <p:nvPr/>
        </p:nvCxnSpPr>
        <p:spPr>
          <a:xfrm flipH="1">
            <a:off x="7158446" y="1881051"/>
            <a:ext cx="1381133" cy="7315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3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right)">
                                      <p:cBhvr>
                                        <p:cTn id="8" dur="10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3566160" y="2560319"/>
            <a:ext cx="2599509" cy="301752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6165669" y="2443115"/>
            <a:ext cx="2834640" cy="3141258"/>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6638747" y="2443115"/>
            <a:ext cx="1172842" cy="1305926"/>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6727" y="1149892"/>
            <a:ext cx="1938865" cy="1293223"/>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8526" y="1240970"/>
            <a:ext cx="2102970" cy="1111069"/>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16576" y="1190565"/>
            <a:ext cx="1601098" cy="1161474"/>
          </a:xfrm>
          <a:prstGeom prst="rect">
            <a:avLst/>
          </a:prstGeom>
        </p:spPr>
      </p:pic>
      <p:sp>
        <p:nvSpPr>
          <p:cNvPr id="19" name="TextBox 18"/>
          <p:cNvSpPr txBox="1"/>
          <p:nvPr/>
        </p:nvSpPr>
        <p:spPr>
          <a:xfrm>
            <a:off x="0" y="104503"/>
            <a:ext cx="8205451" cy="461665"/>
          </a:xfrm>
          <a:prstGeom prst="rect">
            <a:avLst/>
          </a:prstGeom>
          <a:noFill/>
        </p:spPr>
        <p:txBody>
          <a:bodyPr wrap="none" rtlCol="0">
            <a:spAutoFit/>
          </a:bodyPr>
          <a:lstStyle/>
          <a:p>
            <a:r>
              <a:rPr lang="en-US" sz="2400" b="1" dirty="0" smtClean="0">
                <a:solidFill>
                  <a:schemeClr val="tx2">
                    <a:lumMod val="50000"/>
                  </a:schemeClr>
                </a:solidFill>
              </a:rPr>
              <a:t>Evolutionarily Distinct: (</a:t>
            </a:r>
            <a:r>
              <a:rPr lang="en-US" sz="2400" b="1" smtClean="0">
                <a:solidFill>
                  <a:schemeClr val="tx2">
                    <a:lumMod val="50000"/>
                  </a:schemeClr>
                </a:solidFill>
              </a:rPr>
              <a:t>kind of) New </a:t>
            </a:r>
            <a:r>
              <a:rPr lang="en-US" sz="2400" b="1" dirty="0" smtClean="0">
                <a:solidFill>
                  <a:schemeClr val="tx2">
                    <a:lumMod val="50000"/>
                  </a:schemeClr>
                </a:solidFill>
              </a:rPr>
              <a:t>approach to conservation</a:t>
            </a:r>
            <a:endParaRPr lang="en-US" sz="2400" b="1" dirty="0">
              <a:solidFill>
                <a:schemeClr val="tx2">
                  <a:lumMod val="50000"/>
                </a:schemeClr>
              </a:solidFill>
            </a:endParaRPr>
          </a:p>
        </p:txBody>
      </p:sp>
      <p:sp>
        <p:nvSpPr>
          <p:cNvPr id="20" name="TextBox 19"/>
          <p:cNvSpPr txBox="1"/>
          <p:nvPr/>
        </p:nvSpPr>
        <p:spPr>
          <a:xfrm>
            <a:off x="9482792" y="1149892"/>
            <a:ext cx="418704" cy="369332"/>
          </a:xfrm>
          <a:prstGeom prst="rect">
            <a:avLst/>
          </a:prstGeom>
          <a:noFill/>
        </p:spPr>
        <p:txBody>
          <a:bodyPr wrap="none" rtlCol="0">
            <a:spAutoFit/>
          </a:bodyPr>
          <a:lstStyle/>
          <a:p>
            <a:r>
              <a:rPr lang="en-US" dirty="0" smtClean="0"/>
              <a:t>$5</a:t>
            </a:r>
            <a:endParaRPr lang="en-US" dirty="0"/>
          </a:p>
        </p:txBody>
      </p:sp>
      <p:sp>
        <p:nvSpPr>
          <p:cNvPr id="21" name="TextBox 20"/>
          <p:cNvSpPr txBox="1"/>
          <p:nvPr/>
        </p:nvSpPr>
        <p:spPr>
          <a:xfrm>
            <a:off x="1843633" y="1394906"/>
            <a:ext cx="612668" cy="461665"/>
          </a:xfrm>
          <a:prstGeom prst="rect">
            <a:avLst/>
          </a:prstGeom>
          <a:noFill/>
        </p:spPr>
        <p:txBody>
          <a:bodyPr wrap="none" rtlCol="0">
            <a:spAutoFit/>
          </a:bodyPr>
          <a:lstStyle/>
          <a:p>
            <a:r>
              <a:rPr lang="en-US" sz="2400" smtClean="0">
                <a:solidFill>
                  <a:srgbClr val="C00000"/>
                </a:solidFill>
              </a:rPr>
              <a:t>???</a:t>
            </a:r>
            <a:endParaRPr lang="en-US" sz="2400">
              <a:solidFill>
                <a:srgbClr val="C00000"/>
              </a:solidFill>
            </a:endParaRPr>
          </a:p>
        </p:txBody>
      </p:sp>
    </p:spTree>
    <p:extLst>
      <p:ext uri="{BB962C8B-B14F-4D97-AF65-F5344CB8AC3E}">
        <p14:creationId xmlns:p14="http://schemas.microsoft.com/office/powerpoint/2010/main" val="44200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7559" y="493986"/>
            <a:ext cx="3165675" cy="707886"/>
          </a:xfrm>
          <a:prstGeom prst="rect">
            <a:avLst/>
          </a:prstGeom>
          <a:noFill/>
        </p:spPr>
        <p:txBody>
          <a:bodyPr wrap="none" rtlCol="0">
            <a:spAutoFit/>
          </a:bodyPr>
          <a:lstStyle/>
          <a:p>
            <a:r>
              <a:rPr lang="en-US" sz="4000" b="1" u="sng" dirty="0" smtClean="0">
                <a:solidFill>
                  <a:schemeClr val="tx2">
                    <a:lumMod val="50000"/>
                  </a:schemeClr>
                </a:solidFill>
              </a:rPr>
              <a:t>Why Identify?</a:t>
            </a:r>
            <a:endParaRPr lang="en-US" sz="4000" b="1" u="sng" dirty="0">
              <a:solidFill>
                <a:schemeClr val="tx2">
                  <a:lumMod val="50000"/>
                </a:schemeClr>
              </a:solidFill>
            </a:endParaRPr>
          </a:p>
        </p:txBody>
      </p:sp>
      <p:pic>
        <p:nvPicPr>
          <p:cNvPr id="4" name="Picture 3"/>
          <p:cNvPicPr>
            <a:picLocks noChangeAspect="1"/>
          </p:cNvPicPr>
          <p:nvPr/>
        </p:nvPicPr>
        <p:blipFill>
          <a:blip r:embed="rId3"/>
          <a:stretch>
            <a:fillRect/>
          </a:stretch>
        </p:blipFill>
        <p:spPr>
          <a:xfrm>
            <a:off x="567559" y="2403804"/>
            <a:ext cx="5715000" cy="4089400"/>
          </a:xfrm>
          <a:prstGeom prst="rect">
            <a:avLst/>
          </a:prstGeom>
        </p:spPr>
      </p:pic>
      <p:sp>
        <p:nvSpPr>
          <p:cNvPr id="5" name="TextBox 4"/>
          <p:cNvSpPr txBox="1"/>
          <p:nvPr/>
        </p:nvSpPr>
        <p:spPr>
          <a:xfrm>
            <a:off x="788276" y="1368590"/>
            <a:ext cx="4364015" cy="830997"/>
          </a:xfrm>
          <a:prstGeom prst="rect">
            <a:avLst/>
          </a:prstGeom>
          <a:noFill/>
        </p:spPr>
        <p:txBody>
          <a:bodyPr wrap="none" rtlCol="0">
            <a:spAutoFit/>
          </a:bodyPr>
          <a:lstStyle/>
          <a:p>
            <a:pPr marL="342900" indent="-342900">
              <a:buAutoNum type="arabicPeriod"/>
            </a:pPr>
            <a:r>
              <a:rPr lang="en-US" sz="2400" dirty="0" smtClean="0"/>
              <a:t>Appreciate nature all the more</a:t>
            </a:r>
          </a:p>
          <a:p>
            <a:pPr marL="342900" indent="-342900">
              <a:buAutoNum type="arabicPeriod"/>
            </a:pPr>
            <a:r>
              <a:rPr lang="en-US" sz="2400" dirty="0" smtClean="0"/>
              <a:t>Safety!</a:t>
            </a:r>
            <a:endParaRPr lang="en-US" sz="2400"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57056" y="370928"/>
            <a:ext cx="2939830" cy="293983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33529" y="4004441"/>
            <a:ext cx="3386883" cy="2222195"/>
          </a:xfrm>
          <a:prstGeom prst="rect">
            <a:avLst/>
          </a:prstGeom>
        </p:spPr>
      </p:pic>
    </p:spTree>
    <p:extLst>
      <p:ext uri="{BB962C8B-B14F-4D97-AF65-F5344CB8AC3E}">
        <p14:creationId xmlns:p14="http://schemas.microsoft.com/office/powerpoint/2010/main" val="21571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3710</TotalTime>
  <Words>1120</Words>
  <Application>Microsoft Macintosh PowerPoint</Application>
  <PresentationFormat>Widescreen</PresentationFormat>
  <Paragraphs>141</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Office Theme</vt:lpstr>
      <vt:lpstr>Tree Identification Primer</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tree? </vt:lpstr>
      <vt:lpstr>What is a tree?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 Identification Primer</dc:title>
  <dc:creator>Microsoft Office User</dc:creator>
  <cp:lastModifiedBy>Chamberlain, Catherine</cp:lastModifiedBy>
  <cp:revision>52</cp:revision>
  <dcterms:created xsi:type="dcterms:W3CDTF">2018-05-14T12:28:51Z</dcterms:created>
  <dcterms:modified xsi:type="dcterms:W3CDTF">2018-06-25T12:13:08Z</dcterms:modified>
</cp:coreProperties>
</file>